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4"/>
  </p:notesMasterIdLst>
  <p:sldIdLst>
    <p:sldId id="257" r:id="rId2"/>
    <p:sldId id="306" r:id="rId3"/>
    <p:sldId id="355" r:id="rId4"/>
    <p:sldId id="307" r:id="rId5"/>
    <p:sldId id="347" r:id="rId6"/>
    <p:sldId id="357" r:id="rId7"/>
    <p:sldId id="352" r:id="rId8"/>
    <p:sldId id="320" r:id="rId9"/>
    <p:sldId id="311" r:id="rId10"/>
    <p:sldId id="351" r:id="rId11"/>
    <p:sldId id="354" r:id="rId12"/>
    <p:sldId id="288" r:id="rId13"/>
    <p:sldId id="353" r:id="rId14"/>
    <p:sldId id="284" r:id="rId15"/>
    <p:sldId id="286" r:id="rId16"/>
    <p:sldId id="287" r:id="rId17"/>
    <p:sldId id="341" r:id="rId18"/>
    <p:sldId id="285" r:id="rId19"/>
    <p:sldId id="342" r:id="rId20"/>
    <p:sldId id="343" r:id="rId21"/>
    <p:sldId id="289" r:id="rId22"/>
    <p:sldId id="290" r:id="rId23"/>
    <p:sldId id="291" r:id="rId24"/>
    <p:sldId id="356" r:id="rId25"/>
    <p:sldId id="293" r:id="rId26"/>
    <p:sldId id="315" r:id="rId27"/>
    <p:sldId id="326" r:id="rId28"/>
    <p:sldId id="316" r:id="rId29"/>
    <p:sldId id="294" r:id="rId30"/>
    <p:sldId id="295" r:id="rId31"/>
    <p:sldId id="339" r:id="rId32"/>
    <p:sldId id="340" r:id="rId33"/>
    <p:sldId id="298" r:id="rId34"/>
    <p:sldId id="299" r:id="rId35"/>
    <p:sldId id="303" r:id="rId36"/>
    <p:sldId id="348" r:id="rId37"/>
    <p:sldId id="349" r:id="rId38"/>
    <p:sldId id="323" r:id="rId39"/>
    <p:sldId id="324" r:id="rId40"/>
    <p:sldId id="350" r:id="rId41"/>
    <p:sldId id="346" r:id="rId42"/>
    <p:sldId id="31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288"/>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E5538-58A5-4F6F-87B0-1796A3A1FA4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53AA4961-12F6-4FEB-9C1B-C5EC62642982}">
      <dgm:prSet phldrT="[Text]" custT="1"/>
      <dgm:spPr>
        <a:solidFill>
          <a:schemeClr val="accent4">
            <a:lumMod val="75000"/>
          </a:schemeClr>
        </a:solidFill>
      </dgm:spPr>
      <dgm:t>
        <a:bodyPr/>
        <a:lstStyle/>
        <a:p>
          <a:r>
            <a:rPr lang="en-US" sz="2800" dirty="0"/>
            <a:t>Chemical spill</a:t>
          </a:r>
        </a:p>
      </dgm:t>
    </dgm:pt>
    <dgm:pt modelId="{9914D26F-9DD8-4C6C-A893-890FF3842A50}" type="parTrans" cxnId="{2478AA39-F0A5-4C1C-9962-B1964961A101}">
      <dgm:prSet/>
      <dgm:spPr/>
      <dgm:t>
        <a:bodyPr/>
        <a:lstStyle/>
        <a:p>
          <a:endParaRPr lang="en-US"/>
        </a:p>
      </dgm:t>
    </dgm:pt>
    <dgm:pt modelId="{1B7864B4-8CE9-4A13-A1E7-B320739FDF6D}" type="sibTrans" cxnId="{2478AA39-F0A5-4C1C-9962-B1964961A101}">
      <dgm:prSet/>
      <dgm:spPr/>
      <dgm:t>
        <a:bodyPr/>
        <a:lstStyle/>
        <a:p>
          <a:endParaRPr lang="en-US"/>
        </a:p>
      </dgm:t>
    </dgm:pt>
    <dgm:pt modelId="{39F0BDFB-5801-49E1-9A63-D38CF95C7CC9}">
      <dgm:prSet phldrT="[Text]" custT="1"/>
      <dgm:spPr>
        <a:solidFill>
          <a:schemeClr val="accent4">
            <a:lumMod val="75000"/>
          </a:schemeClr>
        </a:solidFill>
      </dgm:spPr>
      <dgm:t>
        <a:bodyPr/>
        <a:lstStyle/>
        <a:p>
          <a:r>
            <a:rPr lang="en-US" sz="2800" dirty="0"/>
            <a:t>On person</a:t>
          </a:r>
        </a:p>
      </dgm:t>
    </dgm:pt>
    <dgm:pt modelId="{66C3DF7F-F516-46B6-BBB8-32329FC08823}" type="parTrans" cxnId="{A8A4D93E-287C-41AE-A2DC-F21A3F6EEA24}">
      <dgm:prSet/>
      <dgm:spPr>
        <a:ln>
          <a:solidFill>
            <a:schemeClr val="accent2">
              <a:lumMod val="75000"/>
            </a:schemeClr>
          </a:solidFill>
        </a:ln>
      </dgm:spPr>
      <dgm:t>
        <a:bodyPr/>
        <a:lstStyle/>
        <a:p>
          <a:endParaRPr lang="en-US"/>
        </a:p>
      </dgm:t>
    </dgm:pt>
    <dgm:pt modelId="{03DD4EAA-A36E-4A82-80B0-42B59E190D7B}" type="sibTrans" cxnId="{A8A4D93E-287C-41AE-A2DC-F21A3F6EEA24}">
      <dgm:prSet/>
      <dgm:spPr/>
      <dgm:t>
        <a:bodyPr/>
        <a:lstStyle/>
        <a:p>
          <a:endParaRPr lang="en-US"/>
        </a:p>
      </dgm:t>
    </dgm:pt>
    <dgm:pt modelId="{17F1242B-5CC6-47E2-AD04-C294B761526A}">
      <dgm:prSet phldrT="[Text]"/>
      <dgm:spPr>
        <a:solidFill>
          <a:schemeClr val="accent4">
            <a:lumMod val="75000"/>
          </a:schemeClr>
        </a:solidFill>
      </dgm:spPr>
      <dgm:t>
        <a:bodyPr/>
        <a:lstStyle/>
        <a:p>
          <a:r>
            <a:rPr lang="en-US" dirty="0"/>
            <a:t>Remove clothing and  get under safety shower</a:t>
          </a:r>
        </a:p>
      </dgm:t>
    </dgm:pt>
    <dgm:pt modelId="{37BA3796-F7F0-4B64-91FD-6805681FD7A1}" type="parTrans" cxnId="{8E085267-073E-4817-81DD-F46C5012F900}">
      <dgm:prSet/>
      <dgm:spPr>
        <a:ln>
          <a:solidFill>
            <a:schemeClr val="accent2">
              <a:lumMod val="75000"/>
            </a:schemeClr>
          </a:solidFill>
        </a:ln>
      </dgm:spPr>
      <dgm:t>
        <a:bodyPr/>
        <a:lstStyle/>
        <a:p>
          <a:endParaRPr lang="en-US"/>
        </a:p>
      </dgm:t>
    </dgm:pt>
    <dgm:pt modelId="{DB349144-F48D-48A0-B1D0-34A93EA6AF4C}" type="sibTrans" cxnId="{8E085267-073E-4817-81DD-F46C5012F900}">
      <dgm:prSet/>
      <dgm:spPr/>
      <dgm:t>
        <a:bodyPr/>
        <a:lstStyle/>
        <a:p>
          <a:endParaRPr lang="en-US"/>
        </a:p>
      </dgm:t>
    </dgm:pt>
    <dgm:pt modelId="{C16C2300-E762-42A4-BDC2-A61C73406564}">
      <dgm:prSet phldrT="[Text]" custT="1"/>
      <dgm:spPr>
        <a:solidFill>
          <a:schemeClr val="accent4">
            <a:lumMod val="75000"/>
          </a:schemeClr>
        </a:solidFill>
      </dgm:spPr>
      <dgm:t>
        <a:bodyPr/>
        <a:lstStyle/>
        <a:p>
          <a:r>
            <a:rPr lang="en-US" sz="2800" dirty="0"/>
            <a:t>On bench/ floor</a:t>
          </a:r>
        </a:p>
      </dgm:t>
    </dgm:pt>
    <dgm:pt modelId="{AA992456-6CB7-47A7-8458-40D12E4C9D8B}" type="parTrans" cxnId="{CDB78F1A-4BD8-4E34-B33B-53D0B5F1EABD}">
      <dgm:prSet/>
      <dgm:spPr>
        <a:ln>
          <a:solidFill>
            <a:schemeClr val="accent2">
              <a:lumMod val="75000"/>
            </a:schemeClr>
          </a:solidFill>
        </a:ln>
      </dgm:spPr>
      <dgm:t>
        <a:bodyPr/>
        <a:lstStyle/>
        <a:p>
          <a:endParaRPr lang="en-US"/>
        </a:p>
      </dgm:t>
    </dgm:pt>
    <dgm:pt modelId="{90BF143B-46EB-403C-BCE3-AE41AD5880A6}" type="sibTrans" cxnId="{CDB78F1A-4BD8-4E34-B33B-53D0B5F1EABD}">
      <dgm:prSet/>
      <dgm:spPr/>
      <dgm:t>
        <a:bodyPr/>
        <a:lstStyle/>
        <a:p>
          <a:endParaRPr lang="en-US"/>
        </a:p>
      </dgm:t>
    </dgm:pt>
    <dgm:pt modelId="{702CBD9F-B4C7-415D-8430-43CAE5D9D89D}">
      <dgm:prSet phldrT="[Text]"/>
      <dgm:spPr>
        <a:solidFill>
          <a:schemeClr val="accent4">
            <a:lumMod val="75000"/>
          </a:schemeClr>
        </a:solidFill>
      </dgm:spPr>
      <dgm:t>
        <a:bodyPr/>
        <a:lstStyle/>
        <a:p>
          <a:r>
            <a:rPr lang="en-US" dirty="0"/>
            <a:t>Dilute with water and absorb the spill using chemical spill blankets/ pillows</a:t>
          </a:r>
        </a:p>
      </dgm:t>
    </dgm:pt>
    <dgm:pt modelId="{879BD750-4A5B-4562-9A9E-2FE6CE82EE0E}" type="parTrans" cxnId="{FD2E7263-E117-4F02-8DFD-0B0870E26B71}">
      <dgm:prSet/>
      <dgm:spPr>
        <a:ln>
          <a:solidFill>
            <a:schemeClr val="accent2">
              <a:lumMod val="75000"/>
            </a:schemeClr>
          </a:solidFill>
        </a:ln>
      </dgm:spPr>
      <dgm:t>
        <a:bodyPr/>
        <a:lstStyle/>
        <a:p>
          <a:endParaRPr lang="en-US"/>
        </a:p>
      </dgm:t>
    </dgm:pt>
    <dgm:pt modelId="{E09219DB-D6FF-40B5-AC06-4CC0A7216942}" type="sibTrans" cxnId="{FD2E7263-E117-4F02-8DFD-0B0870E26B71}">
      <dgm:prSet/>
      <dgm:spPr/>
      <dgm:t>
        <a:bodyPr/>
        <a:lstStyle/>
        <a:p>
          <a:endParaRPr lang="en-US"/>
        </a:p>
      </dgm:t>
    </dgm:pt>
    <dgm:pt modelId="{39F29EB5-A980-480F-B54F-A2362F45C07A}">
      <dgm:prSet custT="1"/>
      <dgm:spPr>
        <a:solidFill>
          <a:srgbClr val="FF0000"/>
        </a:solidFill>
      </dgm:spPr>
      <dgm:t>
        <a:bodyPr/>
        <a:lstStyle/>
        <a:p>
          <a:r>
            <a:rPr lang="en-US" sz="1600" dirty="0"/>
            <a:t>Inform BMS immediately at 115</a:t>
          </a:r>
        </a:p>
      </dgm:t>
    </dgm:pt>
    <dgm:pt modelId="{A18672B8-E783-42E6-9597-CD8645C46F02}" type="parTrans" cxnId="{AF682381-1104-4223-99E4-C6FEB9C7C3DD}">
      <dgm:prSet/>
      <dgm:spPr>
        <a:ln>
          <a:solidFill>
            <a:schemeClr val="accent2">
              <a:lumMod val="75000"/>
            </a:schemeClr>
          </a:solidFill>
        </a:ln>
      </dgm:spPr>
      <dgm:t>
        <a:bodyPr/>
        <a:lstStyle/>
        <a:p>
          <a:endParaRPr lang="en-US"/>
        </a:p>
      </dgm:t>
    </dgm:pt>
    <dgm:pt modelId="{93FFDE9B-5963-4934-B906-0228DFE12C26}" type="sibTrans" cxnId="{AF682381-1104-4223-99E4-C6FEB9C7C3DD}">
      <dgm:prSet/>
      <dgm:spPr/>
      <dgm:t>
        <a:bodyPr/>
        <a:lstStyle/>
        <a:p>
          <a:endParaRPr lang="en-US"/>
        </a:p>
      </dgm:t>
    </dgm:pt>
    <dgm:pt modelId="{3753DC82-36A7-4A11-8B4E-D7FCE3219C0B}">
      <dgm:prSet/>
      <dgm:spPr>
        <a:solidFill>
          <a:schemeClr val="accent4">
            <a:lumMod val="75000"/>
          </a:schemeClr>
        </a:solidFill>
      </dgm:spPr>
      <dgm:t>
        <a:bodyPr/>
        <a:lstStyle/>
        <a:p>
          <a:r>
            <a:rPr lang="en-US" dirty="0"/>
            <a:t>Try not to breathe the fumes</a:t>
          </a:r>
        </a:p>
      </dgm:t>
    </dgm:pt>
    <dgm:pt modelId="{3F6C9418-84F5-4054-B28C-758F6DA876D8}" type="parTrans" cxnId="{FF52A721-6A0A-4B06-B4D4-BAEF8F08E7A4}">
      <dgm:prSet/>
      <dgm:spPr>
        <a:ln>
          <a:solidFill>
            <a:schemeClr val="accent2">
              <a:lumMod val="75000"/>
            </a:schemeClr>
          </a:solidFill>
        </a:ln>
      </dgm:spPr>
      <dgm:t>
        <a:bodyPr/>
        <a:lstStyle/>
        <a:p>
          <a:endParaRPr lang="en-US"/>
        </a:p>
      </dgm:t>
    </dgm:pt>
    <dgm:pt modelId="{7395EC64-2E04-45A9-9ED1-D42357A6110D}" type="sibTrans" cxnId="{FF52A721-6A0A-4B06-B4D4-BAEF8F08E7A4}">
      <dgm:prSet/>
      <dgm:spPr/>
      <dgm:t>
        <a:bodyPr/>
        <a:lstStyle/>
        <a:p>
          <a:endParaRPr lang="en-US"/>
        </a:p>
      </dgm:t>
    </dgm:pt>
    <dgm:pt modelId="{5C05E78A-43BE-4131-9462-1DF9B27AFADE}">
      <dgm:prSet/>
      <dgm:spPr>
        <a:solidFill>
          <a:schemeClr val="accent4">
            <a:lumMod val="75000"/>
          </a:schemeClr>
        </a:solidFill>
      </dgm:spPr>
      <dgm:t>
        <a:bodyPr/>
        <a:lstStyle/>
        <a:p>
          <a:r>
            <a:rPr lang="en-US" dirty="0"/>
            <a:t>Dispose the spill blankets in the plastic dustbin</a:t>
          </a:r>
        </a:p>
      </dgm:t>
    </dgm:pt>
    <dgm:pt modelId="{31BD0223-4FA4-4E18-8498-55701EC685C6}" type="parTrans" cxnId="{EB79B40F-C760-4877-AF56-BA7F208CE58E}">
      <dgm:prSet/>
      <dgm:spPr>
        <a:ln>
          <a:solidFill>
            <a:schemeClr val="accent2">
              <a:lumMod val="75000"/>
            </a:schemeClr>
          </a:solidFill>
        </a:ln>
      </dgm:spPr>
      <dgm:t>
        <a:bodyPr/>
        <a:lstStyle/>
        <a:p>
          <a:endParaRPr lang="en-US"/>
        </a:p>
      </dgm:t>
    </dgm:pt>
    <dgm:pt modelId="{5602FA7B-7533-434A-9E1C-24583BE8B94C}" type="sibTrans" cxnId="{EB79B40F-C760-4877-AF56-BA7F208CE58E}">
      <dgm:prSet/>
      <dgm:spPr/>
      <dgm:t>
        <a:bodyPr/>
        <a:lstStyle/>
        <a:p>
          <a:endParaRPr lang="en-US"/>
        </a:p>
      </dgm:t>
    </dgm:pt>
    <dgm:pt modelId="{6546AB3A-B489-48A8-97BA-53B8F01E0F81}">
      <dgm:prSet/>
      <dgm:spPr>
        <a:solidFill>
          <a:schemeClr val="accent4">
            <a:lumMod val="75000"/>
          </a:schemeClr>
        </a:solidFill>
      </dgm:spPr>
      <dgm:t>
        <a:bodyPr/>
        <a:lstStyle/>
        <a:p>
          <a:r>
            <a:rPr lang="en-US" dirty="0"/>
            <a:t>Evacuate and put red tape across the door preventing user entry</a:t>
          </a:r>
        </a:p>
      </dgm:t>
    </dgm:pt>
    <dgm:pt modelId="{2CBFD752-359D-4CB5-A17C-67CD640E4ED7}" type="parTrans" cxnId="{4A8D468A-EEBE-401F-BAB4-4889D8C1C451}">
      <dgm:prSet/>
      <dgm:spPr/>
      <dgm:t>
        <a:bodyPr/>
        <a:lstStyle/>
        <a:p>
          <a:endParaRPr lang="en-US"/>
        </a:p>
      </dgm:t>
    </dgm:pt>
    <dgm:pt modelId="{B72B8844-112E-4044-B212-0D6BC96DAA6A}" type="sibTrans" cxnId="{4A8D468A-EEBE-401F-BAB4-4889D8C1C451}">
      <dgm:prSet/>
      <dgm:spPr/>
      <dgm:t>
        <a:bodyPr/>
        <a:lstStyle/>
        <a:p>
          <a:endParaRPr lang="en-US"/>
        </a:p>
      </dgm:t>
    </dgm:pt>
    <dgm:pt modelId="{CDB7BA09-92A6-4B62-8593-6405282FB3A4}">
      <dgm:prSet custT="1"/>
      <dgm:spPr>
        <a:solidFill>
          <a:srgbClr val="FF0000"/>
        </a:solidFill>
      </dgm:spPr>
      <dgm:t>
        <a:bodyPr/>
        <a:lstStyle/>
        <a:p>
          <a:r>
            <a:rPr lang="en-US" sz="2000" dirty="0"/>
            <a:t>Call BMS immediately at 115</a:t>
          </a:r>
        </a:p>
      </dgm:t>
    </dgm:pt>
    <dgm:pt modelId="{07C3FA0A-C8F2-43B9-B7F2-F425501E1F6F}" type="parTrans" cxnId="{D6E5D5A1-B793-4011-98BE-7CB55780A251}">
      <dgm:prSet/>
      <dgm:spPr/>
      <dgm:t>
        <a:bodyPr/>
        <a:lstStyle/>
        <a:p>
          <a:endParaRPr lang="en-US"/>
        </a:p>
      </dgm:t>
    </dgm:pt>
    <dgm:pt modelId="{5AF07DF0-3435-4CCC-9F74-042BB86C642E}" type="sibTrans" cxnId="{D6E5D5A1-B793-4011-98BE-7CB55780A251}">
      <dgm:prSet/>
      <dgm:spPr/>
      <dgm:t>
        <a:bodyPr/>
        <a:lstStyle/>
        <a:p>
          <a:endParaRPr lang="en-US"/>
        </a:p>
      </dgm:t>
    </dgm:pt>
    <dgm:pt modelId="{D1C22A00-09E1-4A31-B65D-476F57F2E119}" type="pres">
      <dgm:prSet presAssocID="{8F1E5538-58A5-4F6F-87B0-1796A3A1FA4C}" presName="mainComposite" presStyleCnt="0">
        <dgm:presLayoutVars>
          <dgm:chPref val="1"/>
          <dgm:dir/>
          <dgm:animOne val="branch"/>
          <dgm:animLvl val="lvl"/>
          <dgm:resizeHandles val="exact"/>
        </dgm:presLayoutVars>
      </dgm:prSet>
      <dgm:spPr/>
    </dgm:pt>
    <dgm:pt modelId="{86D6BE1B-E645-4C26-B87E-81242D052B18}" type="pres">
      <dgm:prSet presAssocID="{8F1E5538-58A5-4F6F-87B0-1796A3A1FA4C}" presName="hierFlow" presStyleCnt="0"/>
      <dgm:spPr/>
    </dgm:pt>
    <dgm:pt modelId="{1DBFEA66-2597-401A-892E-C6E2B7001A58}" type="pres">
      <dgm:prSet presAssocID="{8F1E5538-58A5-4F6F-87B0-1796A3A1FA4C}" presName="hierChild1" presStyleCnt="0">
        <dgm:presLayoutVars>
          <dgm:chPref val="1"/>
          <dgm:animOne val="branch"/>
          <dgm:animLvl val="lvl"/>
        </dgm:presLayoutVars>
      </dgm:prSet>
      <dgm:spPr/>
    </dgm:pt>
    <dgm:pt modelId="{69935676-AD66-452E-B8CD-99B690037C94}" type="pres">
      <dgm:prSet presAssocID="{53AA4961-12F6-4FEB-9C1B-C5EC62642982}" presName="Name14" presStyleCnt="0"/>
      <dgm:spPr/>
    </dgm:pt>
    <dgm:pt modelId="{228E27CB-A8E3-4E1D-9D62-5C3FD72967D9}" type="pres">
      <dgm:prSet presAssocID="{53AA4961-12F6-4FEB-9C1B-C5EC62642982}" presName="level1Shape" presStyleLbl="node0" presStyleIdx="0" presStyleCnt="1">
        <dgm:presLayoutVars>
          <dgm:chPref val="3"/>
        </dgm:presLayoutVars>
      </dgm:prSet>
      <dgm:spPr/>
    </dgm:pt>
    <dgm:pt modelId="{C4C4E5D4-3C42-4D9B-AE03-4BDC616529CE}" type="pres">
      <dgm:prSet presAssocID="{53AA4961-12F6-4FEB-9C1B-C5EC62642982}" presName="hierChild2" presStyleCnt="0"/>
      <dgm:spPr/>
    </dgm:pt>
    <dgm:pt modelId="{8E709C18-69ED-42A2-95D3-542A442D02A6}" type="pres">
      <dgm:prSet presAssocID="{66C3DF7F-F516-46B6-BBB8-32329FC08823}" presName="Name19" presStyleLbl="parChTrans1D2" presStyleIdx="0" presStyleCnt="2"/>
      <dgm:spPr/>
    </dgm:pt>
    <dgm:pt modelId="{F5DD300F-DB61-44F8-9C97-F8F44B01C352}" type="pres">
      <dgm:prSet presAssocID="{39F0BDFB-5801-49E1-9A63-D38CF95C7CC9}" presName="Name21" presStyleCnt="0"/>
      <dgm:spPr/>
    </dgm:pt>
    <dgm:pt modelId="{FFED5BA2-351E-4364-A19E-D224D6BC24B2}" type="pres">
      <dgm:prSet presAssocID="{39F0BDFB-5801-49E1-9A63-D38CF95C7CC9}" presName="level2Shape" presStyleLbl="node2" presStyleIdx="0" presStyleCnt="2" custLinFactNeighborX="136" custLinFactNeighborY="-182"/>
      <dgm:spPr/>
    </dgm:pt>
    <dgm:pt modelId="{F0A3BEC7-B99C-4232-85E8-759CFA5CCC5E}" type="pres">
      <dgm:prSet presAssocID="{39F0BDFB-5801-49E1-9A63-D38CF95C7CC9}" presName="hierChild3" presStyleCnt="0"/>
      <dgm:spPr/>
    </dgm:pt>
    <dgm:pt modelId="{ED69E4F4-9738-4743-94C9-6144659FF9C7}" type="pres">
      <dgm:prSet presAssocID="{37BA3796-F7F0-4B64-91FD-6805681FD7A1}" presName="Name19" presStyleLbl="parChTrans1D3" presStyleIdx="0" presStyleCnt="3"/>
      <dgm:spPr/>
    </dgm:pt>
    <dgm:pt modelId="{47428E41-89F8-4EA7-BE0B-033F54D9A24A}" type="pres">
      <dgm:prSet presAssocID="{17F1242B-5CC6-47E2-AD04-C294B761526A}" presName="Name21" presStyleCnt="0"/>
      <dgm:spPr/>
    </dgm:pt>
    <dgm:pt modelId="{99ECA1F2-6B8A-4EE7-8C8C-26912E74AB28}" type="pres">
      <dgm:prSet presAssocID="{17F1242B-5CC6-47E2-AD04-C294B761526A}" presName="level2Shape" presStyleLbl="node3" presStyleIdx="0" presStyleCnt="3"/>
      <dgm:spPr/>
    </dgm:pt>
    <dgm:pt modelId="{9F52FD1C-D43D-4AAB-9BCC-3F43BF79BDAC}" type="pres">
      <dgm:prSet presAssocID="{17F1242B-5CC6-47E2-AD04-C294B761526A}" presName="hierChild3" presStyleCnt="0"/>
      <dgm:spPr/>
    </dgm:pt>
    <dgm:pt modelId="{B723DBBD-4763-4D5B-9057-E65B5B8F55E6}" type="pres">
      <dgm:prSet presAssocID="{A18672B8-E783-42E6-9597-CD8645C46F02}" presName="Name19" presStyleLbl="parChTrans1D4" presStyleIdx="0" presStyleCnt="4"/>
      <dgm:spPr/>
    </dgm:pt>
    <dgm:pt modelId="{C0F0ECD8-BA39-4BA0-944D-024C9ABD2937}" type="pres">
      <dgm:prSet presAssocID="{39F29EB5-A980-480F-B54F-A2362F45C07A}" presName="Name21" presStyleCnt="0"/>
      <dgm:spPr/>
    </dgm:pt>
    <dgm:pt modelId="{1ACA9356-6C62-484B-B078-12D9B58D016E}" type="pres">
      <dgm:prSet presAssocID="{39F29EB5-A980-480F-B54F-A2362F45C07A}" presName="level2Shape" presStyleLbl="node4" presStyleIdx="0" presStyleCnt="4" custScaleX="105007"/>
      <dgm:spPr/>
    </dgm:pt>
    <dgm:pt modelId="{B65378D5-B3FF-4AE8-903E-727417029180}" type="pres">
      <dgm:prSet presAssocID="{39F29EB5-A980-480F-B54F-A2362F45C07A}" presName="hierChild3" presStyleCnt="0"/>
      <dgm:spPr/>
    </dgm:pt>
    <dgm:pt modelId="{0AC5DF1A-3505-474D-B6F6-4C1E3D1375AD}" type="pres">
      <dgm:prSet presAssocID="{AA992456-6CB7-47A7-8458-40D12E4C9D8B}" presName="Name19" presStyleLbl="parChTrans1D2" presStyleIdx="1" presStyleCnt="2"/>
      <dgm:spPr/>
    </dgm:pt>
    <dgm:pt modelId="{E76FD462-88C4-4F3E-95D8-FD3735E251B3}" type="pres">
      <dgm:prSet presAssocID="{C16C2300-E762-42A4-BDC2-A61C73406564}" presName="Name21" presStyleCnt="0"/>
      <dgm:spPr/>
    </dgm:pt>
    <dgm:pt modelId="{4471413B-30FD-4CC6-BEA4-BD9E3E289374}" type="pres">
      <dgm:prSet presAssocID="{C16C2300-E762-42A4-BDC2-A61C73406564}" presName="level2Shape" presStyleLbl="node2" presStyleIdx="1" presStyleCnt="2"/>
      <dgm:spPr/>
    </dgm:pt>
    <dgm:pt modelId="{5677ACB4-A1B9-4F90-8C93-B059301503FD}" type="pres">
      <dgm:prSet presAssocID="{C16C2300-E762-42A4-BDC2-A61C73406564}" presName="hierChild3" presStyleCnt="0"/>
      <dgm:spPr/>
    </dgm:pt>
    <dgm:pt modelId="{9A255A9C-274F-4C24-B4AF-B0F73319319C}" type="pres">
      <dgm:prSet presAssocID="{879BD750-4A5B-4562-9A9E-2FE6CE82EE0E}" presName="Name19" presStyleLbl="parChTrans1D3" presStyleIdx="1" presStyleCnt="3"/>
      <dgm:spPr/>
    </dgm:pt>
    <dgm:pt modelId="{F2DB2EF0-5BE8-43E8-9FFF-880A816AE358}" type="pres">
      <dgm:prSet presAssocID="{702CBD9F-B4C7-415D-8430-43CAE5D9D89D}" presName="Name21" presStyleCnt="0"/>
      <dgm:spPr/>
    </dgm:pt>
    <dgm:pt modelId="{5CD168F2-C97D-4B87-915B-B80F32E89419}" type="pres">
      <dgm:prSet presAssocID="{702CBD9F-B4C7-415D-8430-43CAE5D9D89D}" presName="level2Shape" presStyleLbl="node3" presStyleIdx="1" presStyleCnt="3"/>
      <dgm:spPr/>
    </dgm:pt>
    <dgm:pt modelId="{282F84CF-E440-4100-9A0A-39E6FE45E6C2}" type="pres">
      <dgm:prSet presAssocID="{702CBD9F-B4C7-415D-8430-43CAE5D9D89D}" presName="hierChild3" presStyleCnt="0"/>
      <dgm:spPr/>
    </dgm:pt>
    <dgm:pt modelId="{61E5B169-7CA2-4D11-A978-D6F8DD0FDD74}" type="pres">
      <dgm:prSet presAssocID="{31BD0223-4FA4-4E18-8498-55701EC685C6}" presName="Name19" presStyleLbl="parChTrans1D4" presStyleIdx="1" presStyleCnt="4"/>
      <dgm:spPr/>
    </dgm:pt>
    <dgm:pt modelId="{BF56ACCF-31CF-402B-A322-9A2BBC3F75C0}" type="pres">
      <dgm:prSet presAssocID="{5C05E78A-43BE-4131-9462-1DF9B27AFADE}" presName="Name21" presStyleCnt="0"/>
      <dgm:spPr/>
    </dgm:pt>
    <dgm:pt modelId="{0CBABBBB-432C-4931-97C7-7B9D90C17F34}" type="pres">
      <dgm:prSet presAssocID="{5C05E78A-43BE-4131-9462-1DF9B27AFADE}" presName="level2Shape" presStyleLbl="node4" presStyleIdx="1" presStyleCnt="4"/>
      <dgm:spPr/>
    </dgm:pt>
    <dgm:pt modelId="{1AB4A4B9-AF6A-4B1D-A4CF-25A6A3E0D737}" type="pres">
      <dgm:prSet presAssocID="{5C05E78A-43BE-4131-9462-1DF9B27AFADE}" presName="hierChild3" presStyleCnt="0"/>
      <dgm:spPr/>
    </dgm:pt>
    <dgm:pt modelId="{9C561812-444A-4B9D-909E-6042C9B39E34}" type="pres">
      <dgm:prSet presAssocID="{3F6C9418-84F5-4054-B28C-758F6DA876D8}" presName="Name19" presStyleLbl="parChTrans1D3" presStyleIdx="2" presStyleCnt="3"/>
      <dgm:spPr/>
    </dgm:pt>
    <dgm:pt modelId="{BFD5A0BD-D297-47B4-9C8F-0362F509DCFC}" type="pres">
      <dgm:prSet presAssocID="{3753DC82-36A7-4A11-8B4E-D7FCE3219C0B}" presName="Name21" presStyleCnt="0"/>
      <dgm:spPr/>
    </dgm:pt>
    <dgm:pt modelId="{DDEFF69A-8212-4053-BA26-B1A8EAAEE536}" type="pres">
      <dgm:prSet presAssocID="{3753DC82-36A7-4A11-8B4E-D7FCE3219C0B}" presName="level2Shape" presStyleLbl="node3" presStyleIdx="2" presStyleCnt="3"/>
      <dgm:spPr/>
    </dgm:pt>
    <dgm:pt modelId="{41665074-8945-4CEF-BC9D-6DF9AB734B1E}" type="pres">
      <dgm:prSet presAssocID="{3753DC82-36A7-4A11-8B4E-D7FCE3219C0B}" presName="hierChild3" presStyleCnt="0"/>
      <dgm:spPr/>
    </dgm:pt>
    <dgm:pt modelId="{0706CFD0-1496-4679-8F6F-8148A05F7941}" type="pres">
      <dgm:prSet presAssocID="{2CBFD752-359D-4CB5-A17C-67CD640E4ED7}" presName="Name19" presStyleLbl="parChTrans1D4" presStyleIdx="2" presStyleCnt="4"/>
      <dgm:spPr/>
    </dgm:pt>
    <dgm:pt modelId="{BF405710-9E92-497B-8CC3-3756F42E4D8E}" type="pres">
      <dgm:prSet presAssocID="{6546AB3A-B489-48A8-97BA-53B8F01E0F81}" presName="Name21" presStyleCnt="0"/>
      <dgm:spPr/>
    </dgm:pt>
    <dgm:pt modelId="{AF7DC169-5D19-4B36-B085-0045EFB8895D}" type="pres">
      <dgm:prSet presAssocID="{6546AB3A-B489-48A8-97BA-53B8F01E0F81}" presName="level2Shape" presStyleLbl="node4" presStyleIdx="2" presStyleCnt="4"/>
      <dgm:spPr/>
    </dgm:pt>
    <dgm:pt modelId="{E83830D2-1FA3-4F43-A673-6B91876EF55D}" type="pres">
      <dgm:prSet presAssocID="{6546AB3A-B489-48A8-97BA-53B8F01E0F81}" presName="hierChild3" presStyleCnt="0"/>
      <dgm:spPr/>
    </dgm:pt>
    <dgm:pt modelId="{9D686BE6-35EC-4A28-A974-4A37DD90EE61}" type="pres">
      <dgm:prSet presAssocID="{07C3FA0A-C8F2-43B9-B7F2-F425501E1F6F}" presName="Name19" presStyleLbl="parChTrans1D4" presStyleIdx="3" presStyleCnt="4"/>
      <dgm:spPr/>
    </dgm:pt>
    <dgm:pt modelId="{97EE01B5-1FC5-4C54-B2AB-69402FA57297}" type="pres">
      <dgm:prSet presAssocID="{CDB7BA09-92A6-4B62-8593-6405282FB3A4}" presName="Name21" presStyleCnt="0"/>
      <dgm:spPr/>
    </dgm:pt>
    <dgm:pt modelId="{72D3E86C-1929-46DE-8AB1-616094E53566}" type="pres">
      <dgm:prSet presAssocID="{CDB7BA09-92A6-4B62-8593-6405282FB3A4}" presName="level2Shape" presStyleLbl="node4" presStyleIdx="3" presStyleCnt="4" custScaleX="106780"/>
      <dgm:spPr/>
    </dgm:pt>
    <dgm:pt modelId="{2413C199-8D54-4104-868B-D240F81BF3A9}" type="pres">
      <dgm:prSet presAssocID="{CDB7BA09-92A6-4B62-8593-6405282FB3A4}" presName="hierChild3" presStyleCnt="0"/>
      <dgm:spPr/>
    </dgm:pt>
    <dgm:pt modelId="{3F9F56FB-52B9-486A-94DB-67B01A1B447C}" type="pres">
      <dgm:prSet presAssocID="{8F1E5538-58A5-4F6F-87B0-1796A3A1FA4C}" presName="bgShapesFlow" presStyleCnt="0"/>
      <dgm:spPr/>
    </dgm:pt>
  </dgm:ptLst>
  <dgm:cxnLst>
    <dgm:cxn modelId="{EE0DED07-16FC-44E4-88CF-B6E2B7DFF244}" type="presOf" srcId="{07C3FA0A-C8F2-43B9-B7F2-F425501E1F6F}" destId="{9D686BE6-35EC-4A28-A974-4A37DD90EE61}" srcOrd="0" destOrd="0" presId="urn:microsoft.com/office/officeart/2005/8/layout/hierarchy6"/>
    <dgm:cxn modelId="{EB79B40F-C760-4877-AF56-BA7F208CE58E}" srcId="{702CBD9F-B4C7-415D-8430-43CAE5D9D89D}" destId="{5C05E78A-43BE-4131-9462-1DF9B27AFADE}" srcOrd="0" destOrd="0" parTransId="{31BD0223-4FA4-4E18-8498-55701EC685C6}" sibTransId="{5602FA7B-7533-434A-9E1C-24583BE8B94C}"/>
    <dgm:cxn modelId="{6DF4FA18-76A3-4BC1-ADA9-EDB41A336B26}" type="presOf" srcId="{CDB7BA09-92A6-4B62-8593-6405282FB3A4}" destId="{72D3E86C-1929-46DE-8AB1-616094E53566}" srcOrd="0" destOrd="0" presId="urn:microsoft.com/office/officeart/2005/8/layout/hierarchy6"/>
    <dgm:cxn modelId="{CDB78F1A-4BD8-4E34-B33B-53D0B5F1EABD}" srcId="{53AA4961-12F6-4FEB-9C1B-C5EC62642982}" destId="{C16C2300-E762-42A4-BDC2-A61C73406564}" srcOrd="1" destOrd="0" parTransId="{AA992456-6CB7-47A7-8458-40D12E4C9D8B}" sibTransId="{90BF143B-46EB-403C-BCE3-AE41AD5880A6}"/>
    <dgm:cxn modelId="{FF52A721-6A0A-4B06-B4D4-BAEF8F08E7A4}" srcId="{C16C2300-E762-42A4-BDC2-A61C73406564}" destId="{3753DC82-36A7-4A11-8B4E-D7FCE3219C0B}" srcOrd="1" destOrd="0" parTransId="{3F6C9418-84F5-4054-B28C-758F6DA876D8}" sibTransId="{7395EC64-2E04-45A9-9ED1-D42357A6110D}"/>
    <dgm:cxn modelId="{5B941331-BF4E-4CED-ABC4-D9FDF10D743A}" type="presOf" srcId="{39F0BDFB-5801-49E1-9A63-D38CF95C7CC9}" destId="{FFED5BA2-351E-4364-A19E-D224D6BC24B2}" srcOrd="0" destOrd="0" presId="urn:microsoft.com/office/officeart/2005/8/layout/hierarchy6"/>
    <dgm:cxn modelId="{2478AA39-F0A5-4C1C-9962-B1964961A101}" srcId="{8F1E5538-58A5-4F6F-87B0-1796A3A1FA4C}" destId="{53AA4961-12F6-4FEB-9C1B-C5EC62642982}" srcOrd="0" destOrd="0" parTransId="{9914D26F-9DD8-4C6C-A893-890FF3842A50}" sibTransId="{1B7864B4-8CE9-4A13-A1E7-B320739FDF6D}"/>
    <dgm:cxn modelId="{A8A4D93E-287C-41AE-A2DC-F21A3F6EEA24}" srcId="{53AA4961-12F6-4FEB-9C1B-C5EC62642982}" destId="{39F0BDFB-5801-49E1-9A63-D38CF95C7CC9}" srcOrd="0" destOrd="0" parTransId="{66C3DF7F-F516-46B6-BBB8-32329FC08823}" sibTransId="{03DD4EAA-A36E-4A82-80B0-42B59E190D7B}"/>
    <dgm:cxn modelId="{66DE3B5B-ACC8-4868-8C64-2443C786E4D7}" type="presOf" srcId="{17F1242B-5CC6-47E2-AD04-C294B761526A}" destId="{99ECA1F2-6B8A-4EE7-8C8C-26912E74AB28}" srcOrd="0" destOrd="0" presId="urn:microsoft.com/office/officeart/2005/8/layout/hierarchy6"/>
    <dgm:cxn modelId="{6E3A565C-B210-4B37-B131-E211092CAC15}" type="presOf" srcId="{5C05E78A-43BE-4131-9462-1DF9B27AFADE}" destId="{0CBABBBB-432C-4931-97C7-7B9D90C17F34}" srcOrd="0" destOrd="0" presId="urn:microsoft.com/office/officeart/2005/8/layout/hierarchy6"/>
    <dgm:cxn modelId="{FD2E7263-E117-4F02-8DFD-0B0870E26B71}" srcId="{C16C2300-E762-42A4-BDC2-A61C73406564}" destId="{702CBD9F-B4C7-415D-8430-43CAE5D9D89D}" srcOrd="0" destOrd="0" parTransId="{879BD750-4A5B-4562-9A9E-2FE6CE82EE0E}" sibTransId="{E09219DB-D6FF-40B5-AC06-4CC0A7216942}"/>
    <dgm:cxn modelId="{8E085267-073E-4817-81DD-F46C5012F900}" srcId="{39F0BDFB-5801-49E1-9A63-D38CF95C7CC9}" destId="{17F1242B-5CC6-47E2-AD04-C294B761526A}" srcOrd="0" destOrd="0" parTransId="{37BA3796-F7F0-4B64-91FD-6805681FD7A1}" sibTransId="{DB349144-F48D-48A0-B1D0-34A93EA6AF4C}"/>
    <dgm:cxn modelId="{E382B147-712D-4396-A77B-D10453150AD6}" type="presOf" srcId="{37BA3796-F7F0-4B64-91FD-6805681FD7A1}" destId="{ED69E4F4-9738-4743-94C9-6144659FF9C7}" srcOrd="0" destOrd="0" presId="urn:microsoft.com/office/officeart/2005/8/layout/hierarchy6"/>
    <dgm:cxn modelId="{67525568-9A67-424E-828C-F3A4E268B688}" type="presOf" srcId="{702CBD9F-B4C7-415D-8430-43CAE5D9D89D}" destId="{5CD168F2-C97D-4B87-915B-B80F32E89419}" srcOrd="0" destOrd="0" presId="urn:microsoft.com/office/officeart/2005/8/layout/hierarchy6"/>
    <dgm:cxn modelId="{2ABEDC69-53C8-4652-89EB-91CF97A88186}" type="presOf" srcId="{3753DC82-36A7-4A11-8B4E-D7FCE3219C0B}" destId="{DDEFF69A-8212-4053-BA26-B1A8EAAEE536}" srcOrd="0" destOrd="0" presId="urn:microsoft.com/office/officeart/2005/8/layout/hierarchy6"/>
    <dgm:cxn modelId="{99C8414B-E1ED-4FFE-A443-75BDDC21E165}" type="presOf" srcId="{2CBFD752-359D-4CB5-A17C-67CD640E4ED7}" destId="{0706CFD0-1496-4679-8F6F-8148A05F7941}" srcOrd="0" destOrd="0" presId="urn:microsoft.com/office/officeart/2005/8/layout/hierarchy6"/>
    <dgm:cxn modelId="{AF682381-1104-4223-99E4-C6FEB9C7C3DD}" srcId="{17F1242B-5CC6-47E2-AD04-C294B761526A}" destId="{39F29EB5-A980-480F-B54F-A2362F45C07A}" srcOrd="0" destOrd="0" parTransId="{A18672B8-E783-42E6-9597-CD8645C46F02}" sibTransId="{93FFDE9B-5963-4934-B906-0228DFE12C26}"/>
    <dgm:cxn modelId="{4A8D468A-EEBE-401F-BAB4-4889D8C1C451}" srcId="{3753DC82-36A7-4A11-8B4E-D7FCE3219C0B}" destId="{6546AB3A-B489-48A8-97BA-53B8F01E0F81}" srcOrd="0" destOrd="0" parTransId="{2CBFD752-359D-4CB5-A17C-67CD640E4ED7}" sibTransId="{B72B8844-112E-4044-B212-0D6BC96DAA6A}"/>
    <dgm:cxn modelId="{1463628D-8688-4CF1-A019-B72F0F21241B}" type="presOf" srcId="{53AA4961-12F6-4FEB-9C1B-C5EC62642982}" destId="{228E27CB-A8E3-4E1D-9D62-5C3FD72967D9}" srcOrd="0" destOrd="0" presId="urn:microsoft.com/office/officeart/2005/8/layout/hierarchy6"/>
    <dgm:cxn modelId="{C473288E-AF89-4D8A-9F51-05CD1C04DD46}" type="presOf" srcId="{879BD750-4A5B-4562-9A9E-2FE6CE82EE0E}" destId="{9A255A9C-274F-4C24-B4AF-B0F73319319C}" srcOrd="0" destOrd="0" presId="urn:microsoft.com/office/officeart/2005/8/layout/hierarchy6"/>
    <dgm:cxn modelId="{524EFA93-AD8C-4889-ADE0-E1F863599D99}" type="presOf" srcId="{AA992456-6CB7-47A7-8458-40D12E4C9D8B}" destId="{0AC5DF1A-3505-474D-B6F6-4C1E3D1375AD}" srcOrd="0" destOrd="0" presId="urn:microsoft.com/office/officeart/2005/8/layout/hierarchy6"/>
    <dgm:cxn modelId="{D6E5D5A1-B793-4011-98BE-7CB55780A251}" srcId="{3753DC82-36A7-4A11-8B4E-D7FCE3219C0B}" destId="{CDB7BA09-92A6-4B62-8593-6405282FB3A4}" srcOrd="1" destOrd="0" parTransId="{07C3FA0A-C8F2-43B9-B7F2-F425501E1F6F}" sibTransId="{5AF07DF0-3435-4CCC-9F74-042BB86C642E}"/>
    <dgm:cxn modelId="{6E80FEA2-73D8-40AB-A783-421B37EED25C}" type="presOf" srcId="{3F6C9418-84F5-4054-B28C-758F6DA876D8}" destId="{9C561812-444A-4B9D-909E-6042C9B39E34}" srcOrd="0" destOrd="0" presId="urn:microsoft.com/office/officeart/2005/8/layout/hierarchy6"/>
    <dgm:cxn modelId="{F37525A8-C52D-4EB8-A700-875D81184989}" type="presOf" srcId="{C16C2300-E762-42A4-BDC2-A61C73406564}" destId="{4471413B-30FD-4CC6-BEA4-BD9E3E289374}" srcOrd="0" destOrd="0" presId="urn:microsoft.com/office/officeart/2005/8/layout/hierarchy6"/>
    <dgm:cxn modelId="{FAD08DAE-E39B-48D8-B2BC-738096B5F9BE}" type="presOf" srcId="{6546AB3A-B489-48A8-97BA-53B8F01E0F81}" destId="{AF7DC169-5D19-4B36-B085-0045EFB8895D}" srcOrd="0" destOrd="0" presId="urn:microsoft.com/office/officeart/2005/8/layout/hierarchy6"/>
    <dgm:cxn modelId="{D8673DB3-BE35-4AF2-AB2F-17A8FF00C791}" type="presOf" srcId="{31BD0223-4FA4-4E18-8498-55701EC685C6}" destId="{61E5B169-7CA2-4D11-A978-D6F8DD0FDD74}" srcOrd="0" destOrd="0" presId="urn:microsoft.com/office/officeart/2005/8/layout/hierarchy6"/>
    <dgm:cxn modelId="{5DB4F2C5-B42F-4FFC-9D21-04B282575F97}" type="presOf" srcId="{8F1E5538-58A5-4F6F-87B0-1796A3A1FA4C}" destId="{D1C22A00-09E1-4A31-B65D-476F57F2E119}" srcOrd="0" destOrd="0" presId="urn:microsoft.com/office/officeart/2005/8/layout/hierarchy6"/>
    <dgm:cxn modelId="{5C20F2CF-CD91-4F37-B85E-44F3AC658491}" type="presOf" srcId="{A18672B8-E783-42E6-9597-CD8645C46F02}" destId="{B723DBBD-4763-4D5B-9057-E65B5B8F55E6}" srcOrd="0" destOrd="0" presId="urn:microsoft.com/office/officeart/2005/8/layout/hierarchy6"/>
    <dgm:cxn modelId="{480057DE-5D82-48F8-865D-7934694BC28A}" type="presOf" srcId="{66C3DF7F-F516-46B6-BBB8-32329FC08823}" destId="{8E709C18-69ED-42A2-95D3-542A442D02A6}" srcOrd="0" destOrd="0" presId="urn:microsoft.com/office/officeart/2005/8/layout/hierarchy6"/>
    <dgm:cxn modelId="{510AE2F4-F777-4954-8B7D-8D8E311C5BFD}" type="presOf" srcId="{39F29EB5-A980-480F-B54F-A2362F45C07A}" destId="{1ACA9356-6C62-484B-B078-12D9B58D016E}" srcOrd="0" destOrd="0" presId="urn:microsoft.com/office/officeart/2005/8/layout/hierarchy6"/>
    <dgm:cxn modelId="{624DCC28-2A54-4DEE-816B-CC7F49476B50}" type="presParOf" srcId="{D1C22A00-09E1-4A31-B65D-476F57F2E119}" destId="{86D6BE1B-E645-4C26-B87E-81242D052B18}" srcOrd="0" destOrd="0" presId="urn:microsoft.com/office/officeart/2005/8/layout/hierarchy6"/>
    <dgm:cxn modelId="{5BE38AE2-E788-496E-B1CA-4EE6C02D2351}" type="presParOf" srcId="{86D6BE1B-E645-4C26-B87E-81242D052B18}" destId="{1DBFEA66-2597-401A-892E-C6E2B7001A58}" srcOrd="0" destOrd="0" presId="urn:microsoft.com/office/officeart/2005/8/layout/hierarchy6"/>
    <dgm:cxn modelId="{960ED4FC-E19B-4B36-AC5F-C8690B92D28C}" type="presParOf" srcId="{1DBFEA66-2597-401A-892E-C6E2B7001A58}" destId="{69935676-AD66-452E-B8CD-99B690037C94}" srcOrd="0" destOrd="0" presId="urn:microsoft.com/office/officeart/2005/8/layout/hierarchy6"/>
    <dgm:cxn modelId="{2FB300B4-BB34-4E8B-8394-21C3226F4FAA}" type="presParOf" srcId="{69935676-AD66-452E-B8CD-99B690037C94}" destId="{228E27CB-A8E3-4E1D-9D62-5C3FD72967D9}" srcOrd="0" destOrd="0" presId="urn:microsoft.com/office/officeart/2005/8/layout/hierarchy6"/>
    <dgm:cxn modelId="{CDDB9474-A3B3-4F96-9F00-71E0C02C870E}" type="presParOf" srcId="{69935676-AD66-452E-B8CD-99B690037C94}" destId="{C4C4E5D4-3C42-4D9B-AE03-4BDC616529CE}" srcOrd="1" destOrd="0" presId="urn:microsoft.com/office/officeart/2005/8/layout/hierarchy6"/>
    <dgm:cxn modelId="{64D921AD-F527-458E-9523-610CA6E212BB}" type="presParOf" srcId="{C4C4E5D4-3C42-4D9B-AE03-4BDC616529CE}" destId="{8E709C18-69ED-42A2-95D3-542A442D02A6}" srcOrd="0" destOrd="0" presId="urn:microsoft.com/office/officeart/2005/8/layout/hierarchy6"/>
    <dgm:cxn modelId="{4DE8C680-21EF-4770-BAEF-CB5D948A0BBD}" type="presParOf" srcId="{C4C4E5D4-3C42-4D9B-AE03-4BDC616529CE}" destId="{F5DD300F-DB61-44F8-9C97-F8F44B01C352}" srcOrd="1" destOrd="0" presId="urn:microsoft.com/office/officeart/2005/8/layout/hierarchy6"/>
    <dgm:cxn modelId="{DDD486D9-C34A-4696-AFDD-B23D06AAD776}" type="presParOf" srcId="{F5DD300F-DB61-44F8-9C97-F8F44B01C352}" destId="{FFED5BA2-351E-4364-A19E-D224D6BC24B2}" srcOrd="0" destOrd="0" presId="urn:microsoft.com/office/officeart/2005/8/layout/hierarchy6"/>
    <dgm:cxn modelId="{275DF6AC-FB22-43DF-8B4E-2D2F0E09445C}" type="presParOf" srcId="{F5DD300F-DB61-44F8-9C97-F8F44B01C352}" destId="{F0A3BEC7-B99C-4232-85E8-759CFA5CCC5E}" srcOrd="1" destOrd="0" presId="urn:microsoft.com/office/officeart/2005/8/layout/hierarchy6"/>
    <dgm:cxn modelId="{873CFF22-F5F1-43A1-995A-4A605D8A8A54}" type="presParOf" srcId="{F0A3BEC7-B99C-4232-85E8-759CFA5CCC5E}" destId="{ED69E4F4-9738-4743-94C9-6144659FF9C7}" srcOrd="0" destOrd="0" presId="urn:microsoft.com/office/officeart/2005/8/layout/hierarchy6"/>
    <dgm:cxn modelId="{8C408747-1F05-4CF8-9E06-33FE89A55446}" type="presParOf" srcId="{F0A3BEC7-B99C-4232-85E8-759CFA5CCC5E}" destId="{47428E41-89F8-4EA7-BE0B-033F54D9A24A}" srcOrd="1" destOrd="0" presId="urn:microsoft.com/office/officeart/2005/8/layout/hierarchy6"/>
    <dgm:cxn modelId="{626B3B95-6E6B-4BB6-AC6F-B367DBC76CD5}" type="presParOf" srcId="{47428E41-89F8-4EA7-BE0B-033F54D9A24A}" destId="{99ECA1F2-6B8A-4EE7-8C8C-26912E74AB28}" srcOrd="0" destOrd="0" presId="urn:microsoft.com/office/officeart/2005/8/layout/hierarchy6"/>
    <dgm:cxn modelId="{59015355-9B22-4DFC-BC3B-D092E67389CF}" type="presParOf" srcId="{47428E41-89F8-4EA7-BE0B-033F54D9A24A}" destId="{9F52FD1C-D43D-4AAB-9BCC-3F43BF79BDAC}" srcOrd="1" destOrd="0" presId="urn:microsoft.com/office/officeart/2005/8/layout/hierarchy6"/>
    <dgm:cxn modelId="{DE4A00B8-69B6-43BB-AE46-29B1618A4CE3}" type="presParOf" srcId="{9F52FD1C-D43D-4AAB-9BCC-3F43BF79BDAC}" destId="{B723DBBD-4763-4D5B-9057-E65B5B8F55E6}" srcOrd="0" destOrd="0" presId="urn:microsoft.com/office/officeart/2005/8/layout/hierarchy6"/>
    <dgm:cxn modelId="{D47E4582-745D-44B5-AF05-3B4FF1E235E3}" type="presParOf" srcId="{9F52FD1C-D43D-4AAB-9BCC-3F43BF79BDAC}" destId="{C0F0ECD8-BA39-4BA0-944D-024C9ABD2937}" srcOrd="1" destOrd="0" presId="urn:microsoft.com/office/officeart/2005/8/layout/hierarchy6"/>
    <dgm:cxn modelId="{DB75747D-26DF-43EF-9B4D-C6D4CD1B06EC}" type="presParOf" srcId="{C0F0ECD8-BA39-4BA0-944D-024C9ABD2937}" destId="{1ACA9356-6C62-484B-B078-12D9B58D016E}" srcOrd="0" destOrd="0" presId="urn:microsoft.com/office/officeart/2005/8/layout/hierarchy6"/>
    <dgm:cxn modelId="{2C4C1E10-6CB9-479A-A255-36EC686B6471}" type="presParOf" srcId="{C0F0ECD8-BA39-4BA0-944D-024C9ABD2937}" destId="{B65378D5-B3FF-4AE8-903E-727417029180}" srcOrd="1" destOrd="0" presId="urn:microsoft.com/office/officeart/2005/8/layout/hierarchy6"/>
    <dgm:cxn modelId="{5F20D553-5AF3-42D7-8B73-1ED7CDCCB54C}" type="presParOf" srcId="{C4C4E5D4-3C42-4D9B-AE03-4BDC616529CE}" destId="{0AC5DF1A-3505-474D-B6F6-4C1E3D1375AD}" srcOrd="2" destOrd="0" presId="urn:microsoft.com/office/officeart/2005/8/layout/hierarchy6"/>
    <dgm:cxn modelId="{749E5143-DB8F-4421-9763-3E8C8EA3512F}" type="presParOf" srcId="{C4C4E5D4-3C42-4D9B-AE03-4BDC616529CE}" destId="{E76FD462-88C4-4F3E-95D8-FD3735E251B3}" srcOrd="3" destOrd="0" presId="urn:microsoft.com/office/officeart/2005/8/layout/hierarchy6"/>
    <dgm:cxn modelId="{61AEC157-2B1E-49E7-8B7E-87CCB5538039}" type="presParOf" srcId="{E76FD462-88C4-4F3E-95D8-FD3735E251B3}" destId="{4471413B-30FD-4CC6-BEA4-BD9E3E289374}" srcOrd="0" destOrd="0" presId="urn:microsoft.com/office/officeart/2005/8/layout/hierarchy6"/>
    <dgm:cxn modelId="{DA5D734D-7DC8-4CE7-B47D-90F64DBBFC25}" type="presParOf" srcId="{E76FD462-88C4-4F3E-95D8-FD3735E251B3}" destId="{5677ACB4-A1B9-4F90-8C93-B059301503FD}" srcOrd="1" destOrd="0" presId="urn:microsoft.com/office/officeart/2005/8/layout/hierarchy6"/>
    <dgm:cxn modelId="{0CBC25BE-1965-4D6C-AF36-2FF5716B0F5F}" type="presParOf" srcId="{5677ACB4-A1B9-4F90-8C93-B059301503FD}" destId="{9A255A9C-274F-4C24-B4AF-B0F73319319C}" srcOrd="0" destOrd="0" presId="urn:microsoft.com/office/officeart/2005/8/layout/hierarchy6"/>
    <dgm:cxn modelId="{036511D9-4BAF-43A0-9EFE-65F8D83C2B02}" type="presParOf" srcId="{5677ACB4-A1B9-4F90-8C93-B059301503FD}" destId="{F2DB2EF0-5BE8-43E8-9FFF-880A816AE358}" srcOrd="1" destOrd="0" presId="urn:microsoft.com/office/officeart/2005/8/layout/hierarchy6"/>
    <dgm:cxn modelId="{1E4674D1-390B-4690-9057-7482F90A6120}" type="presParOf" srcId="{F2DB2EF0-5BE8-43E8-9FFF-880A816AE358}" destId="{5CD168F2-C97D-4B87-915B-B80F32E89419}" srcOrd="0" destOrd="0" presId="urn:microsoft.com/office/officeart/2005/8/layout/hierarchy6"/>
    <dgm:cxn modelId="{8246FF18-B58A-4809-B31B-2C34C2C11FFB}" type="presParOf" srcId="{F2DB2EF0-5BE8-43E8-9FFF-880A816AE358}" destId="{282F84CF-E440-4100-9A0A-39E6FE45E6C2}" srcOrd="1" destOrd="0" presId="urn:microsoft.com/office/officeart/2005/8/layout/hierarchy6"/>
    <dgm:cxn modelId="{13356584-97F3-4ED0-8CA0-639D1C5E0009}" type="presParOf" srcId="{282F84CF-E440-4100-9A0A-39E6FE45E6C2}" destId="{61E5B169-7CA2-4D11-A978-D6F8DD0FDD74}" srcOrd="0" destOrd="0" presId="urn:microsoft.com/office/officeart/2005/8/layout/hierarchy6"/>
    <dgm:cxn modelId="{1689987C-6103-4444-84CE-1320D515C8BA}" type="presParOf" srcId="{282F84CF-E440-4100-9A0A-39E6FE45E6C2}" destId="{BF56ACCF-31CF-402B-A322-9A2BBC3F75C0}" srcOrd="1" destOrd="0" presId="urn:microsoft.com/office/officeart/2005/8/layout/hierarchy6"/>
    <dgm:cxn modelId="{19FB8161-2BA7-4602-8482-3888FB9E8CEB}" type="presParOf" srcId="{BF56ACCF-31CF-402B-A322-9A2BBC3F75C0}" destId="{0CBABBBB-432C-4931-97C7-7B9D90C17F34}" srcOrd="0" destOrd="0" presId="urn:microsoft.com/office/officeart/2005/8/layout/hierarchy6"/>
    <dgm:cxn modelId="{9402013C-A578-4E01-918A-0B524BE25ACC}" type="presParOf" srcId="{BF56ACCF-31CF-402B-A322-9A2BBC3F75C0}" destId="{1AB4A4B9-AF6A-4B1D-A4CF-25A6A3E0D737}" srcOrd="1" destOrd="0" presId="urn:microsoft.com/office/officeart/2005/8/layout/hierarchy6"/>
    <dgm:cxn modelId="{F2E496AD-16AC-4E8D-86A3-B7C53A2746E1}" type="presParOf" srcId="{5677ACB4-A1B9-4F90-8C93-B059301503FD}" destId="{9C561812-444A-4B9D-909E-6042C9B39E34}" srcOrd="2" destOrd="0" presId="urn:microsoft.com/office/officeart/2005/8/layout/hierarchy6"/>
    <dgm:cxn modelId="{FF6F7868-94A8-4B26-AF78-EE44F82BF948}" type="presParOf" srcId="{5677ACB4-A1B9-4F90-8C93-B059301503FD}" destId="{BFD5A0BD-D297-47B4-9C8F-0362F509DCFC}" srcOrd="3" destOrd="0" presId="urn:microsoft.com/office/officeart/2005/8/layout/hierarchy6"/>
    <dgm:cxn modelId="{F8ADE5B3-D156-4994-9541-51FECCA84967}" type="presParOf" srcId="{BFD5A0BD-D297-47B4-9C8F-0362F509DCFC}" destId="{DDEFF69A-8212-4053-BA26-B1A8EAAEE536}" srcOrd="0" destOrd="0" presId="urn:microsoft.com/office/officeart/2005/8/layout/hierarchy6"/>
    <dgm:cxn modelId="{0AE68A00-45F6-44F8-ADA4-BEFC37159112}" type="presParOf" srcId="{BFD5A0BD-D297-47B4-9C8F-0362F509DCFC}" destId="{41665074-8945-4CEF-BC9D-6DF9AB734B1E}" srcOrd="1" destOrd="0" presId="urn:microsoft.com/office/officeart/2005/8/layout/hierarchy6"/>
    <dgm:cxn modelId="{ABB1EC49-5593-4197-A766-4967A9652CE2}" type="presParOf" srcId="{41665074-8945-4CEF-BC9D-6DF9AB734B1E}" destId="{0706CFD0-1496-4679-8F6F-8148A05F7941}" srcOrd="0" destOrd="0" presId="urn:microsoft.com/office/officeart/2005/8/layout/hierarchy6"/>
    <dgm:cxn modelId="{5BA8C680-373B-4754-97F3-1F274C111CEC}" type="presParOf" srcId="{41665074-8945-4CEF-BC9D-6DF9AB734B1E}" destId="{BF405710-9E92-497B-8CC3-3756F42E4D8E}" srcOrd="1" destOrd="0" presId="urn:microsoft.com/office/officeart/2005/8/layout/hierarchy6"/>
    <dgm:cxn modelId="{463CE96C-95E9-4D0D-82D7-5A34CB569EFD}" type="presParOf" srcId="{BF405710-9E92-497B-8CC3-3756F42E4D8E}" destId="{AF7DC169-5D19-4B36-B085-0045EFB8895D}" srcOrd="0" destOrd="0" presId="urn:microsoft.com/office/officeart/2005/8/layout/hierarchy6"/>
    <dgm:cxn modelId="{4DC50BAC-E245-45C5-B375-AC23C4027FFB}" type="presParOf" srcId="{BF405710-9E92-497B-8CC3-3756F42E4D8E}" destId="{E83830D2-1FA3-4F43-A673-6B91876EF55D}" srcOrd="1" destOrd="0" presId="urn:microsoft.com/office/officeart/2005/8/layout/hierarchy6"/>
    <dgm:cxn modelId="{441E852B-783B-4E28-B54D-6052E435054A}" type="presParOf" srcId="{41665074-8945-4CEF-BC9D-6DF9AB734B1E}" destId="{9D686BE6-35EC-4A28-A974-4A37DD90EE61}" srcOrd="2" destOrd="0" presId="urn:microsoft.com/office/officeart/2005/8/layout/hierarchy6"/>
    <dgm:cxn modelId="{C6EC34E1-D606-480D-8E55-37126BF3553E}" type="presParOf" srcId="{41665074-8945-4CEF-BC9D-6DF9AB734B1E}" destId="{97EE01B5-1FC5-4C54-B2AB-69402FA57297}" srcOrd="3" destOrd="0" presId="urn:microsoft.com/office/officeart/2005/8/layout/hierarchy6"/>
    <dgm:cxn modelId="{1D8BABA7-60CC-42DB-A217-0380588C6A28}" type="presParOf" srcId="{97EE01B5-1FC5-4C54-B2AB-69402FA57297}" destId="{72D3E86C-1929-46DE-8AB1-616094E53566}" srcOrd="0" destOrd="0" presId="urn:microsoft.com/office/officeart/2005/8/layout/hierarchy6"/>
    <dgm:cxn modelId="{68E517B0-6254-48CD-B794-ECB547EB5A04}" type="presParOf" srcId="{97EE01B5-1FC5-4C54-B2AB-69402FA57297}" destId="{2413C199-8D54-4104-868B-D240F81BF3A9}" srcOrd="1" destOrd="0" presId="urn:microsoft.com/office/officeart/2005/8/layout/hierarchy6"/>
    <dgm:cxn modelId="{532028E9-579C-4CF0-AFBC-0BFD7BCF35C5}" type="presParOf" srcId="{D1C22A00-09E1-4A31-B65D-476F57F2E119}" destId="{3F9F56FB-52B9-486A-94DB-67B01A1B447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11238C-F0E9-42A5-BEA7-A68FF19D45A3}" type="doc">
      <dgm:prSet loTypeId="urn:microsoft.com/office/officeart/2005/8/layout/process2" loCatId="process" qsTypeId="urn:microsoft.com/office/officeart/2005/8/quickstyle/simple1" qsCatId="simple" csTypeId="urn:microsoft.com/office/officeart/2005/8/colors/accent3_2" csCatId="accent3" phldr="1"/>
      <dgm:spPr/>
      <dgm:t>
        <a:bodyPr/>
        <a:lstStyle/>
        <a:p>
          <a:endParaRPr lang="en-US"/>
        </a:p>
      </dgm:t>
    </dgm:pt>
    <dgm:pt modelId="{CB5BB8D7-71B4-415F-8F36-B44FA58FCA00}">
      <dgm:prSet phldrT="[Text]" custT="1"/>
      <dgm:spPr/>
      <dgm:t>
        <a:bodyPr/>
        <a:lstStyle/>
        <a:p>
          <a:r>
            <a:rPr lang="en-US" sz="2400" dirty="0"/>
            <a:t>HF exposure</a:t>
          </a:r>
        </a:p>
      </dgm:t>
    </dgm:pt>
    <dgm:pt modelId="{EFE12E35-976B-4DCF-94A8-FFD9A6547CCE}" type="parTrans" cxnId="{81812052-7D79-4F54-A7D3-BF2025CA10DE}">
      <dgm:prSet/>
      <dgm:spPr/>
      <dgm:t>
        <a:bodyPr/>
        <a:lstStyle/>
        <a:p>
          <a:endParaRPr lang="en-US"/>
        </a:p>
      </dgm:t>
    </dgm:pt>
    <dgm:pt modelId="{CAA3B5FF-7A54-412A-A3AC-121D313464E8}" type="sibTrans" cxnId="{81812052-7D79-4F54-A7D3-BF2025CA10DE}">
      <dgm:prSet/>
      <dgm:spPr>
        <a:solidFill>
          <a:schemeClr val="tx1"/>
        </a:solidFill>
      </dgm:spPr>
      <dgm:t>
        <a:bodyPr/>
        <a:lstStyle/>
        <a:p>
          <a:endParaRPr lang="en-US"/>
        </a:p>
      </dgm:t>
    </dgm:pt>
    <dgm:pt modelId="{727DF09D-3E76-4735-AD47-1A8D266CFB61}">
      <dgm:prSet phldrT="[Text]" custT="1"/>
      <dgm:spPr/>
      <dgm:t>
        <a:bodyPr/>
        <a:lstStyle/>
        <a:p>
          <a:r>
            <a:rPr lang="en-US" sz="2400" dirty="0"/>
            <a:t>Wash with </a:t>
          </a:r>
        </a:p>
        <a:p>
          <a:r>
            <a:rPr lang="en-US" sz="2400" dirty="0"/>
            <a:t>  running water (min15 min)</a:t>
          </a:r>
        </a:p>
      </dgm:t>
    </dgm:pt>
    <dgm:pt modelId="{D3D077FE-787E-4933-83D5-5594FE66AA51}" type="parTrans" cxnId="{F1F48498-B4FC-430C-825A-50685F48ABD5}">
      <dgm:prSet/>
      <dgm:spPr/>
      <dgm:t>
        <a:bodyPr/>
        <a:lstStyle/>
        <a:p>
          <a:endParaRPr lang="en-US"/>
        </a:p>
      </dgm:t>
    </dgm:pt>
    <dgm:pt modelId="{1B965EA0-9DF0-40CB-924D-6FA9E8D6A7CA}" type="sibTrans" cxnId="{F1F48498-B4FC-430C-825A-50685F48ABD5}">
      <dgm:prSet custT="1"/>
      <dgm:spPr>
        <a:solidFill>
          <a:prstClr val="black"/>
        </a:solidFill>
        <a:ln>
          <a:noFill/>
        </a:ln>
        <a:effectLst/>
      </dgm:spPr>
      <dgm:t>
        <a:bodyPr spcFirstLastPara="0" vert="horz" wrap="square" lIns="0" tIns="0" rIns="0" bIns="0" numCol="1" spcCol="1270" anchor="ctr" anchorCtr="0"/>
        <a:lstStyle/>
        <a:p>
          <a:pPr marL="0" lvl="0" indent="0" algn="ctr" defTabSz="8001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gm:t>
    </dgm:pt>
    <dgm:pt modelId="{20CB5DF5-8671-467F-AAF3-9B9393112C4C}">
      <dgm:prSet phldrT="[Text]" custT="1"/>
      <dgm:spPr/>
      <dgm:t>
        <a:bodyPr/>
        <a:lstStyle/>
        <a:p>
          <a:r>
            <a:rPr lang="en-US" sz="2400" dirty="0"/>
            <a:t>Apply calcium gluconate  gel using uncontaminated gloves</a:t>
          </a:r>
        </a:p>
      </dgm:t>
    </dgm:pt>
    <dgm:pt modelId="{3E7543F1-1BF6-421B-8B46-32C83C291A5C}" type="parTrans" cxnId="{4BB2C6AC-D22D-4DF3-B7F9-12A1D1BE3658}">
      <dgm:prSet/>
      <dgm:spPr/>
      <dgm:t>
        <a:bodyPr/>
        <a:lstStyle/>
        <a:p>
          <a:endParaRPr lang="en-US"/>
        </a:p>
      </dgm:t>
    </dgm:pt>
    <dgm:pt modelId="{5341CC4F-10A8-42FF-9465-31DCF1B38C46}" type="sibTrans" cxnId="{4BB2C6AC-D22D-4DF3-B7F9-12A1D1BE3658}">
      <dgm:prSet custT="1"/>
      <dgm:spPr>
        <a:solidFill>
          <a:prstClr val="black"/>
        </a:solidFill>
        <a:ln>
          <a:noFill/>
        </a:ln>
        <a:effectLst/>
      </dgm:spPr>
      <dgm:t>
        <a:bodyPr spcFirstLastPara="0" vert="horz" wrap="square" lIns="0" tIns="0" rIns="0" bIns="0" numCol="1" spcCol="1270" anchor="ctr" anchorCtr="0"/>
        <a:lstStyle/>
        <a:p>
          <a:pPr marL="0" lvl="0" indent="0" algn="ctr" defTabSz="8001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gm:t>
    </dgm:pt>
    <dgm:pt modelId="{D7250419-6EF4-49EF-A2BF-CA2BAADABEFC}">
      <dgm:prSet custT="1"/>
      <dgm:spPr/>
      <dgm:t>
        <a:bodyPr/>
        <a:lstStyle/>
        <a:p>
          <a:r>
            <a:rPr lang="en-US" sz="2400" dirty="0"/>
            <a:t>Call BMS immediately  at 115</a:t>
          </a:r>
        </a:p>
      </dgm:t>
    </dgm:pt>
    <dgm:pt modelId="{AEF1A5C3-9256-4D71-9DA0-04CB4495EFF6}" type="parTrans" cxnId="{731CBEB5-9860-454C-8E41-41AF7D9D74E9}">
      <dgm:prSet/>
      <dgm:spPr/>
      <dgm:t>
        <a:bodyPr/>
        <a:lstStyle/>
        <a:p>
          <a:endParaRPr lang="en-US"/>
        </a:p>
      </dgm:t>
    </dgm:pt>
    <dgm:pt modelId="{C2CD08B8-5BC8-4325-B80A-B2FA4601BEAB}" type="sibTrans" cxnId="{731CBEB5-9860-454C-8E41-41AF7D9D74E9}">
      <dgm:prSet/>
      <dgm:spPr/>
      <dgm:t>
        <a:bodyPr/>
        <a:lstStyle/>
        <a:p>
          <a:endParaRPr lang="en-US"/>
        </a:p>
      </dgm:t>
    </dgm:pt>
    <dgm:pt modelId="{E2CDCCFA-4D0A-4461-88B8-68A6726C8E1A}" type="pres">
      <dgm:prSet presAssocID="{0511238C-F0E9-42A5-BEA7-A68FF19D45A3}" presName="linearFlow" presStyleCnt="0">
        <dgm:presLayoutVars>
          <dgm:resizeHandles val="exact"/>
        </dgm:presLayoutVars>
      </dgm:prSet>
      <dgm:spPr/>
    </dgm:pt>
    <dgm:pt modelId="{34C494FB-F9F4-4DFA-B6FC-6BE5C080958E}" type="pres">
      <dgm:prSet presAssocID="{CB5BB8D7-71B4-415F-8F36-B44FA58FCA00}" presName="node" presStyleLbl="node1" presStyleIdx="0" presStyleCnt="4" custLinFactNeighborX="895" custLinFactNeighborY="-537">
        <dgm:presLayoutVars>
          <dgm:bulletEnabled val="1"/>
        </dgm:presLayoutVars>
      </dgm:prSet>
      <dgm:spPr/>
    </dgm:pt>
    <dgm:pt modelId="{77DB8DC3-0997-4C21-BEB2-E9EFB9F7FEDB}" type="pres">
      <dgm:prSet presAssocID="{CAA3B5FF-7A54-412A-A3AC-121D313464E8}" presName="sibTrans" presStyleLbl="sibTrans2D1" presStyleIdx="0" presStyleCnt="3"/>
      <dgm:spPr/>
    </dgm:pt>
    <dgm:pt modelId="{A4D16EF7-9FAC-49B1-A9A2-0242B506ED72}" type="pres">
      <dgm:prSet presAssocID="{CAA3B5FF-7A54-412A-A3AC-121D313464E8}" presName="connectorText" presStyleLbl="sibTrans2D1" presStyleIdx="0" presStyleCnt="3"/>
      <dgm:spPr/>
    </dgm:pt>
    <dgm:pt modelId="{5830F92B-A6C2-407E-BFF1-528A0F76327E}" type="pres">
      <dgm:prSet presAssocID="{727DF09D-3E76-4735-AD47-1A8D266CFB61}" presName="node" presStyleLbl="node1" presStyleIdx="1" presStyleCnt="4">
        <dgm:presLayoutVars>
          <dgm:bulletEnabled val="1"/>
        </dgm:presLayoutVars>
      </dgm:prSet>
      <dgm:spPr/>
    </dgm:pt>
    <dgm:pt modelId="{88A18153-285E-405B-A3F6-92423871D23E}" type="pres">
      <dgm:prSet presAssocID="{1B965EA0-9DF0-40CB-924D-6FA9E8D6A7CA}" presName="sibTrans" presStyleLbl="sibTrans2D1" presStyleIdx="1" presStyleCnt="3"/>
      <dgm:spPr>
        <a:xfrm rot="5400000">
          <a:off x="3160342" y="2519194"/>
          <a:ext cx="373342" cy="448010"/>
        </a:xfrm>
        <a:prstGeom prst="rightArrow">
          <a:avLst>
            <a:gd name="adj1" fmla="val 60000"/>
            <a:gd name="adj2" fmla="val 50000"/>
          </a:avLst>
        </a:prstGeom>
      </dgm:spPr>
    </dgm:pt>
    <dgm:pt modelId="{36FFEA00-2953-420C-A87E-2ACB7867956B}" type="pres">
      <dgm:prSet presAssocID="{1B965EA0-9DF0-40CB-924D-6FA9E8D6A7CA}" presName="connectorText" presStyleLbl="sibTrans2D1" presStyleIdx="1" presStyleCnt="3"/>
      <dgm:spPr/>
    </dgm:pt>
    <dgm:pt modelId="{F4285F54-CE5F-450D-8DCD-EB5212F51928}" type="pres">
      <dgm:prSet presAssocID="{20CB5DF5-8671-467F-AAF3-9B9393112C4C}" presName="node" presStyleLbl="node1" presStyleIdx="2" presStyleCnt="4">
        <dgm:presLayoutVars>
          <dgm:bulletEnabled val="1"/>
        </dgm:presLayoutVars>
      </dgm:prSet>
      <dgm:spPr/>
    </dgm:pt>
    <dgm:pt modelId="{A63035FC-3A36-4E9A-897C-ECECDE875F04}" type="pres">
      <dgm:prSet presAssocID="{5341CC4F-10A8-42FF-9465-31DCF1B38C46}" presName="sibTrans" presStyleLbl="sibTrans2D1" presStyleIdx="2" presStyleCnt="3"/>
      <dgm:spPr>
        <a:xfrm rot="5400000">
          <a:off x="3160342" y="4012564"/>
          <a:ext cx="373342" cy="448010"/>
        </a:xfrm>
        <a:prstGeom prst="rightArrow">
          <a:avLst>
            <a:gd name="adj1" fmla="val 60000"/>
            <a:gd name="adj2" fmla="val 50000"/>
          </a:avLst>
        </a:prstGeom>
      </dgm:spPr>
    </dgm:pt>
    <dgm:pt modelId="{BF08D848-C9D7-41B1-B780-2D69EC5C1B54}" type="pres">
      <dgm:prSet presAssocID="{5341CC4F-10A8-42FF-9465-31DCF1B38C46}" presName="connectorText" presStyleLbl="sibTrans2D1" presStyleIdx="2" presStyleCnt="3"/>
      <dgm:spPr/>
    </dgm:pt>
    <dgm:pt modelId="{03207D5D-596A-42D4-8BF3-8CCA966D8934}" type="pres">
      <dgm:prSet presAssocID="{D7250419-6EF4-49EF-A2BF-CA2BAADABEFC}" presName="node" presStyleLbl="node1" presStyleIdx="3" presStyleCnt="4">
        <dgm:presLayoutVars>
          <dgm:bulletEnabled val="1"/>
        </dgm:presLayoutVars>
      </dgm:prSet>
      <dgm:spPr/>
    </dgm:pt>
  </dgm:ptLst>
  <dgm:cxnLst>
    <dgm:cxn modelId="{EA028105-D417-4358-8490-6F4C1BC5CDD1}" type="presOf" srcId="{CB5BB8D7-71B4-415F-8F36-B44FA58FCA00}" destId="{34C494FB-F9F4-4DFA-B6FC-6BE5C080958E}" srcOrd="0" destOrd="0" presId="urn:microsoft.com/office/officeart/2005/8/layout/process2"/>
    <dgm:cxn modelId="{A01CB416-D231-4CF3-AF53-3D8D76DB6E76}" type="presOf" srcId="{CAA3B5FF-7A54-412A-A3AC-121D313464E8}" destId="{77DB8DC3-0997-4C21-BEB2-E9EFB9F7FEDB}" srcOrd="0" destOrd="0" presId="urn:microsoft.com/office/officeart/2005/8/layout/process2"/>
    <dgm:cxn modelId="{C3E74A37-C913-466F-9539-BA0DCD8B7F3F}" type="presOf" srcId="{5341CC4F-10A8-42FF-9465-31DCF1B38C46}" destId="{A63035FC-3A36-4E9A-897C-ECECDE875F04}" srcOrd="0" destOrd="0" presId="urn:microsoft.com/office/officeart/2005/8/layout/process2"/>
    <dgm:cxn modelId="{4480053C-3CEF-4C28-B556-7E6224A4C0C9}" type="presOf" srcId="{727DF09D-3E76-4735-AD47-1A8D266CFB61}" destId="{5830F92B-A6C2-407E-BFF1-528A0F76327E}" srcOrd="0" destOrd="0" presId="urn:microsoft.com/office/officeart/2005/8/layout/process2"/>
    <dgm:cxn modelId="{81812052-7D79-4F54-A7D3-BF2025CA10DE}" srcId="{0511238C-F0E9-42A5-BEA7-A68FF19D45A3}" destId="{CB5BB8D7-71B4-415F-8F36-B44FA58FCA00}" srcOrd="0" destOrd="0" parTransId="{EFE12E35-976B-4DCF-94A8-FFD9A6547CCE}" sibTransId="{CAA3B5FF-7A54-412A-A3AC-121D313464E8}"/>
    <dgm:cxn modelId="{C5EA3B7C-CBD2-4870-840E-14239D1BF611}" type="presOf" srcId="{1B965EA0-9DF0-40CB-924D-6FA9E8D6A7CA}" destId="{88A18153-285E-405B-A3F6-92423871D23E}" srcOrd="0" destOrd="0" presId="urn:microsoft.com/office/officeart/2005/8/layout/process2"/>
    <dgm:cxn modelId="{F1F48498-B4FC-430C-825A-50685F48ABD5}" srcId="{0511238C-F0E9-42A5-BEA7-A68FF19D45A3}" destId="{727DF09D-3E76-4735-AD47-1A8D266CFB61}" srcOrd="1" destOrd="0" parTransId="{D3D077FE-787E-4933-83D5-5594FE66AA51}" sibTransId="{1B965EA0-9DF0-40CB-924D-6FA9E8D6A7CA}"/>
    <dgm:cxn modelId="{4BB2C6AC-D22D-4DF3-B7F9-12A1D1BE3658}" srcId="{0511238C-F0E9-42A5-BEA7-A68FF19D45A3}" destId="{20CB5DF5-8671-467F-AAF3-9B9393112C4C}" srcOrd="2" destOrd="0" parTransId="{3E7543F1-1BF6-421B-8B46-32C83C291A5C}" sibTransId="{5341CC4F-10A8-42FF-9465-31DCF1B38C46}"/>
    <dgm:cxn modelId="{B3929CAE-0623-479F-947D-F731CCD17D8C}" type="presOf" srcId="{5341CC4F-10A8-42FF-9465-31DCF1B38C46}" destId="{BF08D848-C9D7-41B1-B780-2D69EC5C1B54}" srcOrd="1" destOrd="0" presId="urn:microsoft.com/office/officeart/2005/8/layout/process2"/>
    <dgm:cxn modelId="{731CBEB5-9860-454C-8E41-41AF7D9D74E9}" srcId="{0511238C-F0E9-42A5-BEA7-A68FF19D45A3}" destId="{D7250419-6EF4-49EF-A2BF-CA2BAADABEFC}" srcOrd="3" destOrd="0" parTransId="{AEF1A5C3-9256-4D71-9DA0-04CB4495EFF6}" sibTransId="{C2CD08B8-5BC8-4325-B80A-B2FA4601BEAB}"/>
    <dgm:cxn modelId="{2DC0C0D9-DE3A-4850-8E35-0947021C679D}" type="presOf" srcId="{D7250419-6EF4-49EF-A2BF-CA2BAADABEFC}" destId="{03207D5D-596A-42D4-8BF3-8CCA966D8934}" srcOrd="0" destOrd="0" presId="urn:microsoft.com/office/officeart/2005/8/layout/process2"/>
    <dgm:cxn modelId="{CC0999E3-0A52-4F24-8C5B-49944A4458E4}" type="presOf" srcId="{CAA3B5FF-7A54-412A-A3AC-121D313464E8}" destId="{A4D16EF7-9FAC-49B1-A9A2-0242B506ED72}" srcOrd="1" destOrd="0" presId="urn:microsoft.com/office/officeart/2005/8/layout/process2"/>
    <dgm:cxn modelId="{7DDF3FEC-375A-4C02-B77D-D2ABA6AFC1A4}" type="presOf" srcId="{1B965EA0-9DF0-40CB-924D-6FA9E8D6A7CA}" destId="{36FFEA00-2953-420C-A87E-2ACB7867956B}" srcOrd="1" destOrd="0" presId="urn:microsoft.com/office/officeart/2005/8/layout/process2"/>
    <dgm:cxn modelId="{298879EF-1D1C-4862-A3D2-1E43345D64D6}" type="presOf" srcId="{20CB5DF5-8671-467F-AAF3-9B9393112C4C}" destId="{F4285F54-CE5F-450D-8DCD-EB5212F51928}" srcOrd="0" destOrd="0" presId="urn:microsoft.com/office/officeart/2005/8/layout/process2"/>
    <dgm:cxn modelId="{852F74F0-F0E5-447D-9503-7BC97221E5FB}" type="presOf" srcId="{0511238C-F0E9-42A5-BEA7-A68FF19D45A3}" destId="{E2CDCCFA-4D0A-4461-88B8-68A6726C8E1A}" srcOrd="0" destOrd="0" presId="urn:microsoft.com/office/officeart/2005/8/layout/process2"/>
    <dgm:cxn modelId="{9A0E285F-BEC2-498E-A0E7-CFFBC99E539C}" type="presParOf" srcId="{E2CDCCFA-4D0A-4461-88B8-68A6726C8E1A}" destId="{34C494FB-F9F4-4DFA-B6FC-6BE5C080958E}" srcOrd="0" destOrd="0" presId="urn:microsoft.com/office/officeart/2005/8/layout/process2"/>
    <dgm:cxn modelId="{AFF5F93B-7990-4C31-93D9-282998430D2C}" type="presParOf" srcId="{E2CDCCFA-4D0A-4461-88B8-68A6726C8E1A}" destId="{77DB8DC3-0997-4C21-BEB2-E9EFB9F7FEDB}" srcOrd="1" destOrd="0" presId="urn:microsoft.com/office/officeart/2005/8/layout/process2"/>
    <dgm:cxn modelId="{22BAC755-87C3-4CE5-80AD-9D5E0F940D9B}" type="presParOf" srcId="{77DB8DC3-0997-4C21-BEB2-E9EFB9F7FEDB}" destId="{A4D16EF7-9FAC-49B1-A9A2-0242B506ED72}" srcOrd="0" destOrd="0" presId="urn:microsoft.com/office/officeart/2005/8/layout/process2"/>
    <dgm:cxn modelId="{01C645C8-6D5E-40B6-90A2-152B187BC376}" type="presParOf" srcId="{E2CDCCFA-4D0A-4461-88B8-68A6726C8E1A}" destId="{5830F92B-A6C2-407E-BFF1-528A0F76327E}" srcOrd="2" destOrd="0" presId="urn:microsoft.com/office/officeart/2005/8/layout/process2"/>
    <dgm:cxn modelId="{C7FBE9E3-EE8C-4148-A287-76D9B04D8801}" type="presParOf" srcId="{E2CDCCFA-4D0A-4461-88B8-68A6726C8E1A}" destId="{88A18153-285E-405B-A3F6-92423871D23E}" srcOrd="3" destOrd="0" presId="urn:microsoft.com/office/officeart/2005/8/layout/process2"/>
    <dgm:cxn modelId="{67BF7C5A-6D42-43AD-83D4-A147AC82D219}" type="presParOf" srcId="{88A18153-285E-405B-A3F6-92423871D23E}" destId="{36FFEA00-2953-420C-A87E-2ACB7867956B}" srcOrd="0" destOrd="0" presId="urn:microsoft.com/office/officeart/2005/8/layout/process2"/>
    <dgm:cxn modelId="{CBC72296-1798-4BC2-BDF7-FB46EAF6697F}" type="presParOf" srcId="{E2CDCCFA-4D0A-4461-88B8-68A6726C8E1A}" destId="{F4285F54-CE5F-450D-8DCD-EB5212F51928}" srcOrd="4" destOrd="0" presId="urn:microsoft.com/office/officeart/2005/8/layout/process2"/>
    <dgm:cxn modelId="{7711A1B1-787D-49CD-891E-04AC3552C492}" type="presParOf" srcId="{E2CDCCFA-4D0A-4461-88B8-68A6726C8E1A}" destId="{A63035FC-3A36-4E9A-897C-ECECDE875F04}" srcOrd="5" destOrd="0" presId="urn:microsoft.com/office/officeart/2005/8/layout/process2"/>
    <dgm:cxn modelId="{A771091F-4CBE-4669-BCEB-E6C0F875106A}" type="presParOf" srcId="{A63035FC-3A36-4E9A-897C-ECECDE875F04}" destId="{BF08D848-C9D7-41B1-B780-2D69EC5C1B54}" srcOrd="0" destOrd="0" presId="urn:microsoft.com/office/officeart/2005/8/layout/process2"/>
    <dgm:cxn modelId="{00DAA3B6-6C58-44AC-9B9F-A12DF6EBCEE2}" type="presParOf" srcId="{E2CDCCFA-4D0A-4461-88B8-68A6726C8E1A}" destId="{03207D5D-596A-42D4-8BF3-8CCA966D8934}"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E27CB-A8E3-4E1D-9D62-5C3FD72967D9}">
      <dsp:nvSpPr>
        <dsp:cNvPr id="0" name=""/>
        <dsp:cNvSpPr/>
      </dsp:nvSpPr>
      <dsp:spPr>
        <a:xfrm>
          <a:off x="1977766" y="420290"/>
          <a:ext cx="1669851" cy="1113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Chemical spill</a:t>
          </a:r>
        </a:p>
      </dsp:txBody>
      <dsp:txXfrm>
        <a:off x="2010372" y="452896"/>
        <a:ext cx="1604639" cy="1048022"/>
      </dsp:txXfrm>
    </dsp:sp>
    <dsp:sp modelId="{8E709C18-69ED-42A2-95D3-542A442D02A6}">
      <dsp:nvSpPr>
        <dsp:cNvPr id="0" name=""/>
        <dsp:cNvSpPr/>
      </dsp:nvSpPr>
      <dsp:spPr>
        <a:xfrm>
          <a:off x="880452" y="1533524"/>
          <a:ext cx="1932239" cy="443267"/>
        </a:xfrm>
        <a:custGeom>
          <a:avLst/>
          <a:gdLst/>
          <a:ahLst/>
          <a:cxnLst/>
          <a:rect l="0" t="0" r="0" b="0"/>
          <a:pathLst>
            <a:path>
              <a:moveTo>
                <a:pt x="1932239" y="0"/>
              </a:moveTo>
              <a:lnTo>
                <a:pt x="1932239" y="221633"/>
              </a:lnTo>
              <a:lnTo>
                <a:pt x="0" y="221633"/>
              </a:lnTo>
              <a:lnTo>
                <a:pt x="0" y="443267"/>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FFED5BA2-351E-4364-A19E-D224D6BC24B2}">
      <dsp:nvSpPr>
        <dsp:cNvPr id="0" name=""/>
        <dsp:cNvSpPr/>
      </dsp:nvSpPr>
      <dsp:spPr>
        <a:xfrm>
          <a:off x="45526" y="1976792"/>
          <a:ext cx="1669851" cy="1113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On person</a:t>
          </a:r>
        </a:p>
      </dsp:txBody>
      <dsp:txXfrm>
        <a:off x="78132" y="2009398"/>
        <a:ext cx="1604639" cy="1048022"/>
      </dsp:txXfrm>
    </dsp:sp>
    <dsp:sp modelId="{ED69E4F4-9738-4743-94C9-6144659FF9C7}">
      <dsp:nvSpPr>
        <dsp:cNvPr id="0" name=""/>
        <dsp:cNvSpPr/>
      </dsp:nvSpPr>
      <dsp:spPr>
        <a:xfrm>
          <a:off x="832461" y="3090027"/>
          <a:ext cx="91440" cy="447319"/>
        </a:xfrm>
        <a:custGeom>
          <a:avLst/>
          <a:gdLst/>
          <a:ahLst/>
          <a:cxnLst/>
          <a:rect l="0" t="0" r="0" b="0"/>
          <a:pathLst>
            <a:path>
              <a:moveTo>
                <a:pt x="47990" y="0"/>
              </a:moveTo>
              <a:lnTo>
                <a:pt x="47990" y="223659"/>
              </a:lnTo>
              <a:lnTo>
                <a:pt x="45720" y="223659"/>
              </a:lnTo>
              <a:lnTo>
                <a:pt x="45720" y="447319"/>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99ECA1F2-6B8A-4EE7-8C8C-26912E74AB28}">
      <dsp:nvSpPr>
        <dsp:cNvPr id="0" name=""/>
        <dsp:cNvSpPr/>
      </dsp:nvSpPr>
      <dsp:spPr>
        <a:xfrm>
          <a:off x="43255" y="3537346"/>
          <a:ext cx="1669851" cy="1113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Remove clothing and  get under safety shower</a:t>
          </a:r>
        </a:p>
      </dsp:txBody>
      <dsp:txXfrm>
        <a:off x="75861" y="3569952"/>
        <a:ext cx="1604639" cy="1048022"/>
      </dsp:txXfrm>
    </dsp:sp>
    <dsp:sp modelId="{B723DBBD-4763-4D5B-9057-E65B5B8F55E6}">
      <dsp:nvSpPr>
        <dsp:cNvPr id="0" name=""/>
        <dsp:cNvSpPr/>
      </dsp:nvSpPr>
      <dsp:spPr>
        <a:xfrm>
          <a:off x="832461" y="4650581"/>
          <a:ext cx="91440" cy="445293"/>
        </a:xfrm>
        <a:custGeom>
          <a:avLst/>
          <a:gdLst/>
          <a:ahLst/>
          <a:cxnLst/>
          <a:rect l="0" t="0" r="0" b="0"/>
          <a:pathLst>
            <a:path>
              <a:moveTo>
                <a:pt x="45720" y="0"/>
              </a:moveTo>
              <a:lnTo>
                <a:pt x="45720" y="44529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1ACA9356-6C62-484B-B078-12D9B58D016E}">
      <dsp:nvSpPr>
        <dsp:cNvPr id="0" name=""/>
        <dsp:cNvSpPr/>
      </dsp:nvSpPr>
      <dsp:spPr>
        <a:xfrm>
          <a:off x="1450" y="5095875"/>
          <a:ext cx="1753461" cy="111323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Inform BMS immediately at 115</a:t>
          </a:r>
        </a:p>
      </dsp:txBody>
      <dsp:txXfrm>
        <a:off x="34056" y="5128481"/>
        <a:ext cx="1688249" cy="1048022"/>
      </dsp:txXfrm>
    </dsp:sp>
    <dsp:sp modelId="{0AC5DF1A-3505-474D-B6F6-4C1E3D1375AD}">
      <dsp:nvSpPr>
        <dsp:cNvPr id="0" name=""/>
        <dsp:cNvSpPr/>
      </dsp:nvSpPr>
      <dsp:spPr>
        <a:xfrm>
          <a:off x="2812691" y="1533524"/>
          <a:ext cx="1934510" cy="445293"/>
        </a:xfrm>
        <a:custGeom>
          <a:avLst/>
          <a:gdLst/>
          <a:ahLst/>
          <a:cxnLst/>
          <a:rect l="0" t="0" r="0" b="0"/>
          <a:pathLst>
            <a:path>
              <a:moveTo>
                <a:pt x="0" y="0"/>
              </a:moveTo>
              <a:lnTo>
                <a:pt x="0" y="222646"/>
              </a:lnTo>
              <a:lnTo>
                <a:pt x="1934510" y="222646"/>
              </a:lnTo>
              <a:lnTo>
                <a:pt x="1934510" y="44529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4471413B-30FD-4CC6-BEA4-BD9E3E289374}">
      <dsp:nvSpPr>
        <dsp:cNvPr id="0" name=""/>
        <dsp:cNvSpPr/>
      </dsp:nvSpPr>
      <dsp:spPr>
        <a:xfrm>
          <a:off x="3912276" y="1978818"/>
          <a:ext cx="1669851" cy="1113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On bench/ floor</a:t>
          </a:r>
        </a:p>
      </dsp:txBody>
      <dsp:txXfrm>
        <a:off x="3944882" y="2011424"/>
        <a:ext cx="1604639" cy="1048022"/>
      </dsp:txXfrm>
    </dsp:sp>
    <dsp:sp modelId="{9A255A9C-274F-4C24-B4AF-B0F73319319C}">
      <dsp:nvSpPr>
        <dsp:cNvPr id="0" name=""/>
        <dsp:cNvSpPr/>
      </dsp:nvSpPr>
      <dsp:spPr>
        <a:xfrm>
          <a:off x="3090793" y="3092053"/>
          <a:ext cx="1656409" cy="445293"/>
        </a:xfrm>
        <a:custGeom>
          <a:avLst/>
          <a:gdLst/>
          <a:ahLst/>
          <a:cxnLst/>
          <a:rect l="0" t="0" r="0" b="0"/>
          <a:pathLst>
            <a:path>
              <a:moveTo>
                <a:pt x="1656409" y="0"/>
              </a:moveTo>
              <a:lnTo>
                <a:pt x="1656409" y="222646"/>
              </a:lnTo>
              <a:lnTo>
                <a:pt x="0" y="222646"/>
              </a:lnTo>
              <a:lnTo>
                <a:pt x="0" y="44529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5CD168F2-C97D-4B87-915B-B80F32E89419}">
      <dsp:nvSpPr>
        <dsp:cNvPr id="0" name=""/>
        <dsp:cNvSpPr/>
      </dsp:nvSpPr>
      <dsp:spPr>
        <a:xfrm>
          <a:off x="2255867" y="3537346"/>
          <a:ext cx="1669851" cy="1113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Dilute with water and absorb the spill using chemical spill blankets/ pillows</a:t>
          </a:r>
        </a:p>
      </dsp:txBody>
      <dsp:txXfrm>
        <a:off x="2288473" y="3569952"/>
        <a:ext cx="1604639" cy="1048022"/>
      </dsp:txXfrm>
    </dsp:sp>
    <dsp:sp modelId="{61E5B169-7CA2-4D11-A978-D6F8DD0FDD74}">
      <dsp:nvSpPr>
        <dsp:cNvPr id="0" name=""/>
        <dsp:cNvSpPr/>
      </dsp:nvSpPr>
      <dsp:spPr>
        <a:xfrm>
          <a:off x="3045073" y="4650581"/>
          <a:ext cx="91440" cy="445293"/>
        </a:xfrm>
        <a:custGeom>
          <a:avLst/>
          <a:gdLst/>
          <a:ahLst/>
          <a:cxnLst/>
          <a:rect l="0" t="0" r="0" b="0"/>
          <a:pathLst>
            <a:path>
              <a:moveTo>
                <a:pt x="45720" y="0"/>
              </a:moveTo>
              <a:lnTo>
                <a:pt x="45720" y="44529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0CBABBBB-432C-4931-97C7-7B9D90C17F34}">
      <dsp:nvSpPr>
        <dsp:cNvPr id="0" name=""/>
        <dsp:cNvSpPr/>
      </dsp:nvSpPr>
      <dsp:spPr>
        <a:xfrm>
          <a:off x="2255867" y="5095875"/>
          <a:ext cx="1669851" cy="1113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Dispose the spill blankets in the plastic dustbin</a:t>
          </a:r>
        </a:p>
      </dsp:txBody>
      <dsp:txXfrm>
        <a:off x="2288473" y="5128481"/>
        <a:ext cx="1604639" cy="1048022"/>
      </dsp:txXfrm>
    </dsp:sp>
    <dsp:sp modelId="{9C561812-444A-4B9D-909E-6042C9B39E34}">
      <dsp:nvSpPr>
        <dsp:cNvPr id="0" name=""/>
        <dsp:cNvSpPr/>
      </dsp:nvSpPr>
      <dsp:spPr>
        <a:xfrm>
          <a:off x="4747202" y="3092053"/>
          <a:ext cx="1656409" cy="445293"/>
        </a:xfrm>
        <a:custGeom>
          <a:avLst/>
          <a:gdLst/>
          <a:ahLst/>
          <a:cxnLst/>
          <a:rect l="0" t="0" r="0" b="0"/>
          <a:pathLst>
            <a:path>
              <a:moveTo>
                <a:pt x="0" y="0"/>
              </a:moveTo>
              <a:lnTo>
                <a:pt x="0" y="222646"/>
              </a:lnTo>
              <a:lnTo>
                <a:pt x="1656409" y="222646"/>
              </a:lnTo>
              <a:lnTo>
                <a:pt x="1656409" y="44529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DDEFF69A-8212-4053-BA26-B1A8EAAEE536}">
      <dsp:nvSpPr>
        <dsp:cNvPr id="0" name=""/>
        <dsp:cNvSpPr/>
      </dsp:nvSpPr>
      <dsp:spPr>
        <a:xfrm>
          <a:off x="5568685" y="3537346"/>
          <a:ext cx="1669851" cy="1113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Try not to breathe the fumes</a:t>
          </a:r>
        </a:p>
      </dsp:txBody>
      <dsp:txXfrm>
        <a:off x="5601291" y="3569952"/>
        <a:ext cx="1604639" cy="1048022"/>
      </dsp:txXfrm>
    </dsp:sp>
    <dsp:sp modelId="{0706CFD0-1496-4679-8F6F-8148A05F7941}">
      <dsp:nvSpPr>
        <dsp:cNvPr id="0" name=""/>
        <dsp:cNvSpPr/>
      </dsp:nvSpPr>
      <dsp:spPr>
        <a:xfrm>
          <a:off x="5261600" y="4650581"/>
          <a:ext cx="1142011" cy="445293"/>
        </a:xfrm>
        <a:custGeom>
          <a:avLst/>
          <a:gdLst/>
          <a:ahLst/>
          <a:cxnLst/>
          <a:rect l="0" t="0" r="0" b="0"/>
          <a:pathLst>
            <a:path>
              <a:moveTo>
                <a:pt x="1142011" y="0"/>
              </a:moveTo>
              <a:lnTo>
                <a:pt x="1142011" y="222646"/>
              </a:lnTo>
              <a:lnTo>
                <a:pt x="0" y="222646"/>
              </a:lnTo>
              <a:lnTo>
                <a:pt x="0" y="445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7DC169-5D19-4B36-B085-0045EFB8895D}">
      <dsp:nvSpPr>
        <dsp:cNvPr id="0" name=""/>
        <dsp:cNvSpPr/>
      </dsp:nvSpPr>
      <dsp:spPr>
        <a:xfrm>
          <a:off x="4426674" y="5095875"/>
          <a:ext cx="1669851" cy="1113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Evacuate and put red tape across the door preventing user entry</a:t>
          </a:r>
        </a:p>
      </dsp:txBody>
      <dsp:txXfrm>
        <a:off x="4459280" y="5128481"/>
        <a:ext cx="1604639" cy="1048022"/>
      </dsp:txXfrm>
    </dsp:sp>
    <dsp:sp modelId="{9D686BE6-35EC-4A28-A974-4A37DD90EE61}">
      <dsp:nvSpPr>
        <dsp:cNvPr id="0" name=""/>
        <dsp:cNvSpPr/>
      </dsp:nvSpPr>
      <dsp:spPr>
        <a:xfrm>
          <a:off x="6403611" y="4650581"/>
          <a:ext cx="1085403" cy="445293"/>
        </a:xfrm>
        <a:custGeom>
          <a:avLst/>
          <a:gdLst/>
          <a:ahLst/>
          <a:cxnLst/>
          <a:rect l="0" t="0" r="0" b="0"/>
          <a:pathLst>
            <a:path>
              <a:moveTo>
                <a:pt x="0" y="0"/>
              </a:moveTo>
              <a:lnTo>
                <a:pt x="0" y="222646"/>
              </a:lnTo>
              <a:lnTo>
                <a:pt x="1085403" y="222646"/>
              </a:lnTo>
              <a:lnTo>
                <a:pt x="1085403" y="445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3E86C-1929-46DE-8AB1-616094E53566}">
      <dsp:nvSpPr>
        <dsp:cNvPr id="0" name=""/>
        <dsp:cNvSpPr/>
      </dsp:nvSpPr>
      <dsp:spPr>
        <a:xfrm>
          <a:off x="6597481" y="5095875"/>
          <a:ext cx="1783067" cy="111323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Call BMS immediately at 115</a:t>
          </a:r>
        </a:p>
      </dsp:txBody>
      <dsp:txXfrm>
        <a:off x="6630087" y="5128481"/>
        <a:ext cx="1717855" cy="1048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494FB-F9F4-4DFA-B6FC-6BE5C080958E}">
      <dsp:nvSpPr>
        <dsp:cNvPr id="0" name=""/>
        <dsp:cNvSpPr/>
      </dsp:nvSpPr>
      <dsp:spPr>
        <a:xfrm>
          <a:off x="1456615" y="2682"/>
          <a:ext cx="3849705" cy="9955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HF exposure</a:t>
          </a:r>
        </a:p>
      </dsp:txBody>
      <dsp:txXfrm>
        <a:off x="1485775" y="31842"/>
        <a:ext cx="3791385" cy="937259"/>
      </dsp:txXfrm>
    </dsp:sp>
    <dsp:sp modelId="{77DB8DC3-0997-4C21-BEB2-E9EFB9F7FEDB}">
      <dsp:nvSpPr>
        <dsp:cNvPr id="0" name=""/>
        <dsp:cNvSpPr/>
      </dsp:nvSpPr>
      <dsp:spPr>
        <a:xfrm rot="5479160">
          <a:off x="3176517" y="1024488"/>
          <a:ext cx="375446" cy="44801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231134" y="1060785"/>
        <a:ext cx="268806" cy="262812"/>
      </dsp:txXfrm>
    </dsp:sp>
    <dsp:sp modelId="{5830F92B-A6C2-407E-BFF1-528A0F76327E}">
      <dsp:nvSpPr>
        <dsp:cNvPr id="0" name=""/>
        <dsp:cNvSpPr/>
      </dsp:nvSpPr>
      <dsp:spPr>
        <a:xfrm>
          <a:off x="1422160" y="1498725"/>
          <a:ext cx="3849705" cy="9955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Wash with </a:t>
          </a:r>
        </a:p>
        <a:p>
          <a:pPr marL="0" lvl="0" indent="0" algn="ctr" defTabSz="1066800">
            <a:lnSpc>
              <a:spcPct val="90000"/>
            </a:lnSpc>
            <a:spcBef>
              <a:spcPct val="0"/>
            </a:spcBef>
            <a:spcAft>
              <a:spcPct val="35000"/>
            </a:spcAft>
            <a:buNone/>
          </a:pPr>
          <a:r>
            <a:rPr lang="en-US" sz="2400" kern="1200" dirty="0"/>
            <a:t>  running water (min15 min)</a:t>
          </a:r>
        </a:p>
      </dsp:txBody>
      <dsp:txXfrm>
        <a:off x="1451320" y="1527885"/>
        <a:ext cx="3791385" cy="937259"/>
      </dsp:txXfrm>
    </dsp:sp>
    <dsp:sp modelId="{88A18153-285E-405B-A3F6-92423871D23E}">
      <dsp:nvSpPr>
        <dsp:cNvPr id="0" name=""/>
        <dsp:cNvSpPr/>
      </dsp:nvSpPr>
      <dsp:spPr>
        <a:xfrm rot="5400000">
          <a:off x="3160342" y="2519194"/>
          <a:ext cx="373342" cy="448010"/>
        </a:xfrm>
        <a:prstGeom prst="rightArrow">
          <a:avLst>
            <a:gd name="adj1" fmla="val 60000"/>
            <a:gd name="adj2" fmla="val 50000"/>
          </a:avLst>
        </a:prstGeom>
        <a:solidFill>
          <a:prstClr val="black"/>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sp:txBody>
      <dsp:txXfrm rot="-5400000">
        <a:off x="3212611" y="2556528"/>
        <a:ext cx="268806" cy="261339"/>
      </dsp:txXfrm>
    </dsp:sp>
    <dsp:sp modelId="{F4285F54-CE5F-450D-8DCD-EB5212F51928}">
      <dsp:nvSpPr>
        <dsp:cNvPr id="0" name=""/>
        <dsp:cNvSpPr/>
      </dsp:nvSpPr>
      <dsp:spPr>
        <a:xfrm>
          <a:off x="1422160" y="2992094"/>
          <a:ext cx="3849705" cy="9955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Apply calcium gluconate  gel using uncontaminated gloves</a:t>
          </a:r>
        </a:p>
      </dsp:txBody>
      <dsp:txXfrm>
        <a:off x="1451320" y="3021254"/>
        <a:ext cx="3791385" cy="937259"/>
      </dsp:txXfrm>
    </dsp:sp>
    <dsp:sp modelId="{A63035FC-3A36-4E9A-897C-ECECDE875F04}">
      <dsp:nvSpPr>
        <dsp:cNvPr id="0" name=""/>
        <dsp:cNvSpPr/>
      </dsp:nvSpPr>
      <dsp:spPr>
        <a:xfrm rot="5400000">
          <a:off x="3160342" y="4012564"/>
          <a:ext cx="373342" cy="448010"/>
        </a:xfrm>
        <a:prstGeom prst="rightArrow">
          <a:avLst>
            <a:gd name="adj1" fmla="val 60000"/>
            <a:gd name="adj2" fmla="val 50000"/>
          </a:avLst>
        </a:prstGeom>
        <a:solidFill>
          <a:prstClr val="black"/>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sp:txBody>
      <dsp:txXfrm rot="-5400000">
        <a:off x="3212611" y="4049898"/>
        <a:ext cx="268806" cy="261339"/>
      </dsp:txXfrm>
    </dsp:sp>
    <dsp:sp modelId="{03207D5D-596A-42D4-8BF3-8CCA966D8934}">
      <dsp:nvSpPr>
        <dsp:cNvPr id="0" name=""/>
        <dsp:cNvSpPr/>
      </dsp:nvSpPr>
      <dsp:spPr>
        <a:xfrm>
          <a:off x="1422160" y="4485464"/>
          <a:ext cx="3849705" cy="9955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Call BMS immediately  at 115</a:t>
          </a:r>
        </a:p>
      </dsp:txBody>
      <dsp:txXfrm>
        <a:off x="1451320" y="4514624"/>
        <a:ext cx="3791385" cy="9372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AB25E-FF3B-4F97-B94E-651439EDBDD0}" type="datetimeFigureOut">
              <a:rPr lang="en-US" smtClean="0"/>
              <a:pPr/>
              <a:t>7/15/2025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C1BE3-4EA6-4A94-8C19-D3452A4129E1}" type="slidenum">
              <a:rPr lang="en-US" smtClean="0"/>
              <a:pPr/>
              <a:t>‹#›</a:t>
            </a:fld>
            <a:endParaRPr lang="en-US"/>
          </a:p>
        </p:txBody>
      </p:sp>
    </p:spTree>
    <p:extLst>
      <p:ext uri="{BB962C8B-B14F-4D97-AF65-F5344CB8AC3E}">
        <p14:creationId xmlns:p14="http://schemas.microsoft.com/office/powerpoint/2010/main" val="220003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E5147-F089-41CE-9485-9C6895F937B9}" type="slidenum">
              <a:rPr lang="en-US" smtClean="0"/>
              <a:pPr/>
              <a:t>14</a:t>
            </a:fld>
            <a:endParaRPr lang="en-US"/>
          </a:p>
        </p:txBody>
      </p:sp>
    </p:spTree>
    <p:extLst>
      <p:ext uri="{BB962C8B-B14F-4D97-AF65-F5344CB8AC3E}">
        <p14:creationId xmlns:p14="http://schemas.microsoft.com/office/powerpoint/2010/main" val="372381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GB"/>
              <a:t>Chemie Opleiding</a:t>
            </a:r>
          </a:p>
        </p:txBody>
      </p:sp>
      <p:sp>
        <p:nvSpPr>
          <p:cNvPr id="4301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t>Dienst Contaminatie Controle</a:t>
            </a:r>
          </a:p>
        </p:txBody>
      </p:sp>
      <p:sp>
        <p:nvSpPr>
          <p:cNvPr id="4301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78A332-898F-4145-B1F7-0920B0A9C421}" type="slidenum">
              <a:rPr lang="en-GB"/>
              <a:pPr fontAlgn="base">
                <a:spcBef>
                  <a:spcPct val="0"/>
                </a:spcBef>
                <a:spcAft>
                  <a:spcPct val="0"/>
                </a:spcAft>
              </a:pPr>
              <a:t>15</a:t>
            </a:fld>
            <a:endParaRPr lang="en-GB"/>
          </a:p>
        </p:txBody>
      </p:sp>
      <p:sp>
        <p:nvSpPr>
          <p:cNvPr id="430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The choice </a:t>
            </a:r>
            <a:r>
              <a:rPr lang="en-GB"/>
              <a:t>of gloves</a:t>
            </a:r>
            <a:r>
              <a:rPr lang="en-US"/>
              <a:t> is dependent of the kind and the duration of the work that has to be executed with them and the kind of chemicals that have to be manipulated. </a:t>
            </a:r>
          </a:p>
          <a:p>
            <a:pPr>
              <a:spcBef>
                <a:spcPct val="0"/>
              </a:spcBef>
            </a:pPr>
            <a:endParaRPr lang="en-US"/>
          </a:p>
          <a:p>
            <a:pPr>
              <a:spcBef>
                <a:spcPct val="0"/>
              </a:spcBef>
            </a:pPr>
            <a:r>
              <a:rPr lang="en-US"/>
              <a:t>Certain tests are done to check the resistance to chemicals and the strength of the material.</a:t>
            </a:r>
          </a:p>
          <a:p>
            <a:pPr>
              <a:spcBef>
                <a:spcPct val="0"/>
              </a:spcBef>
            </a:pPr>
            <a:endParaRPr lang="en-US"/>
          </a:p>
          <a:p>
            <a:pPr>
              <a:spcBef>
                <a:spcPct val="0"/>
              </a:spcBef>
            </a:pPr>
            <a:r>
              <a:rPr lang="en-US"/>
              <a:t>Before use the gloves should be checked to see if there are any holes in them.</a:t>
            </a:r>
          </a:p>
          <a:p>
            <a:pPr>
              <a:spcBef>
                <a:spcPct val="0"/>
              </a:spcBef>
            </a:pPr>
            <a:endParaRPr lang="en-US"/>
          </a:p>
          <a:p>
            <a:pPr>
              <a:spcBef>
                <a:spcPct val="0"/>
              </a:spcBef>
            </a:pPr>
            <a:r>
              <a:rPr lang="en-US"/>
              <a:t>The reuse of gloves should be avoided. Only the thick Trionic (Mapa) gloves can be reused, but make sure they are not contaminated.</a:t>
            </a:r>
          </a:p>
          <a:p>
            <a:pPr>
              <a:spcBef>
                <a:spcPct val="0"/>
              </a:spcBef>
            </a:pPr>
            <a:endParaRPr lang="en-US"/>
          </a:p>
          <a:p>
            <a:pPr>
              <a:spcBef>
                <a:spcPct val="0"/>
              </a:spcBef>
            </a:pPr>
            <a:r>
              <a:rPr lang="en-US"/>
              <a:t>Other gloves should be thrown away inside out immediately after use so that the contamination stays at the inside.</a:t>
            </a:r>
            <a:r>
              <a:rPr lang="en-GB"/>
              <a:t> </a:t>
            </a:r>
          </a:p>
          <a:p>
            <a:pPr>
              <a:spcBef>
                <a:spcPct val="0"/>
              </a:spcBef>
            </a:pPr>
            <a:endParaRPr lang="en-GB"/>
          </a:p>
        </p:txBody>
      </p:sp>
    </p:spTree>
    <p:extLst>
      <p:ext uri="{BB962C8B-B14F-4D97-AF65-F5344CB8AC3E}">
        <p14:creationId xmlns:p14="http://schemas.microsoft.com/office/powerpoint/2010/main" val="390790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A8C1BE3-4EA6-4A94-8C19-D3452A4129E1}" type="slidenum">
              <a:rPr lang="en-US" smtClean="0"/>
              <a:pPr/>
              <a:t>26</a:t>
            </a:fld>
            <a:endParaRPr lang="en-US"/>
          </a:p>
        </p:txBody>
      </p:sp>
    </p:spTree>
    <p:extLst>
      <p:ext uri="{BB962C8B-B14F-4D97-AF65-F5344CB8AC3E}">
        <p14:creationId xmlns:p14="http://schemas.microsoft.com/office/powerpoint/2010/main" val="20425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1C502-DE5E-47C5-B5D9-A770914E2D6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855613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alphaModFix amt="19000"/>
            <a:lum/>
            <a:extLst>
              <a:ext uri="{28A0092B-C50C-407E-A947-70E740481C1C}">
                <a14:useLocalDpi xmlns:a14="http://schemas.microsoft.com/office/drawing/2010/main"/>
              </a:ext>
            </a:extLst>
          </a:blip>
          <a:srcRect/>
          <a:stretch>
            <a:fillRect l="-52000" r="-52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3" y="0"/>
            <a:ext cx="9179425" cy="6911998"/>
          </a:xfrm>
          <a:prstGeom prst="rect">
            <a:avLst/>
          </a:prstGeom>
        </p:spPr>
      </p:pic>
      <p:sp>
        <p:nvSpPr>
          <p:cNvPr id="2" name="Title 1"/>
          <p:cNvSpPr>
            <a:spLocks noGrp="1"/>
          </p:cNvSpPr>
          <p:nvPr>
            <p:ph type="ctrTitle"/>
          </p:nvPr>
        </p:nvSpPr>
        <p:spPr>
          <a:xfrm>
            <a:off x="779564" y="2565491"/>
            <a:ext cx="7970838" cy="2522874"/>
          </a:xfrm>
        </p:spPr>
        <p:txBody>
          <a:bodyPr anchor="b">
            <a:normAutofit/>
          </a:bodyPr>
          <a:lstStyle>
            <a:lvl1pPr algn="r">
              <a:defRPr sz="3000">
                <a:solidFill>
                  <a:srgbClr val="ED1C24"/>
                </a:solidFill>
              </a:defRPr>
            </a:lvl1pPr>
          </a:lstStyle>
          <a:p>
            <a:r>
              <a:rPr lang="en-US"/>
              <a:t>Click to edit Master title style</a:t>
            </a:r>
            <a:endParaRPr lang="en-US" dirty="0"/>
          </a:p>
        </p:txBody>
      </p:sp>
      <p:sp>
        <p:nvSpPr>
          <p:cNvPr id="3" name="Subtitle 2"/>
          <p:cNvSpPr>
            <a:spLocks noGrp="1"/>
          </p:cNvSpPr>
          <p:nvPr>
            <p:ph type="subTitle" idx="1"/>
          </p:nvPr>
        </p:nvSpPr>
        <p:spPr>
          <a:xfrm>
            <a:off x="1422744" y="5088365"/>
            <a:ext cx="7315200" cy="946077"/>
          </a:xfrm>
        </p:spPr>
        <p:txBody>
          <a:bodyPr anchor="b"/>
          <a:lstStyle>
            <a:lvl1pPr marL="0" indent="0" algn="r">
              <a:buNone/>
              <a:defRPr b="0" i="0">
                <a:solidFill>
                  <a:srgbClr val="58595B"/>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8B22D4-42A7-4E10-90A1-7AE69849CA0E}" type="datetime1">
              <a:rPr lang="en-IN" smtClean="0"/>
              <a:pPr/>
              <a:t>15-07-2025</a:t>
            </a:fld>
            <a:endParaRPr lang="en-US"/>
          </a:p>
        </p:txBody>
      </p:sp>
      <p:sp>
        <p:nvSpPr>
          <p:cNvPr id="5" name="Footer Placeholder 4"/>
          <p:cNvSpPr>
            <a:spLocks noGrp="1"/>
          </p:cNvSpPr>
          <p:nvPr>
            <p:ph type="ftr" sz="quarter" idx="11"/>
          </p:nvPr>
        </p:nvSpPr>
        <p:spPr/>
        <p:txBody>
          <a:bodyPr/>
          <a:lstStyle/>
          <a:p>
            <a:r>
              <a:rPr lang="en-US"/>
              <a:t>NNfC Contamination Policy</a:t>
            </a:r>
          </a:p>
        </p:txBody>
      </p:sp>
      <p:sp>
        <p:nvSpPr>
          <p:cNvPr id="6" name="Slide Number Placeholder 5"/>
          <p:cNvSpPr>
            <a:spLocks noGrp="1"/>
          </p:cNvSpPr>
          <p:nvPr>
            <p:ph type="sldNum" sz="quarter" idx="12"/>
          </p:nvPr>
        </p:nvSpPr>
        <p:spPr/>
        <p:txBody>
          <a:bodyPr/>
          <a:lstStyle/>
          <a:p>
            <a:fld id="{52428E08-5A62-45F2-B707-6B5168E7AAD8}" type="slidenum">
              <a:rPr lang="en-US" smtClean="0"/>
              <a:pPr/>
              <a:t>‹#›</a:t>
            </a:fld>
            <a:endParaRPr lang="en-US"/>
          </a:p>
        </p:txBody>
      </p:sp>
      <p:sp>
        <p:nvSpPr>
          <p:cNvPr id="8" name="Subtitle 2"/>
          <p:cNvSpPr txBox="1">
            <a:spLocks/>
          </p:cNvSpPr>
          <p:nvPr/>
        </p:nvSpPr>
        <p:spPr>
          <a:xfrm>
            <a:off x="457200" y="6281650"/>
            <a:ext cx="2133600" cy="365125"/>
          </a:xfrm>
          <a:prstGeom prst="rect">
            <a:avLst/>
          </a:prstGeom>
        </p:spPr>
        <p:txBody>
          <a:bodyPr vert="horz" lIns="91440" tIns="45720" rIns="91440" bIns="45720" rtlCol="0" anchor="b">
            <a:normAutofit/>
          </a:bodyPr>
          <a:lstStyle>
            <a:lvl1pPr marL="0" indent="0" algn="r" defTabSz="457200" rtl="0" eaLnBrk="1" latinLnBrk="0" hangingPunct="1">
              <a:spcBef>
                <a:spcPct val="20000"/>
              </a:spcBef>
              <a:buFont typeface="Arial"/>
              <a:buNone/>
              <a:defRPr sz="2000" b="0" i="0" kern="1200">
                <a:solidFill>
                  <a:srgbClr val="58595B"/>
                </a:solidFill>
                <a:latin typeface="Calibri"/>
                <a:ea typeface="+mn-ea"/>
                <a:cs typeface="Calibri"/>
              </a:defRPr>
            </a:lvl1pPr>
            <a:lvl2pPr marL="457200" indent="0" algn="ctr" defTabSz="457200" rtl="0" eaLnBrk="1" latinLnBrk="0" hangingPunct="1">
              <a:spcBef>
                <a:spcPct val="20000"/>
              </a:spcBef>
              <a:buFont typeface="Arial"/>
              <a:buNone/>
              <a:defRPr sz="1600" b="1" i="0" kern="1200">
                <a:solidFill>
                  <a:schemeClr val="tx1">
                    <a:tint val="75000"/>
                  </a:schemeClr>
                </a:solidFill>
                <a:latin typeface="Calibri"/>
                <a:ea typeface="+mn-ea"/>
                <a:cs typeface="Calibri"/>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Calibri"/>
                <a:ea typeface="+mn-ea"/>
                <a:cs typeface="Calibri"/>
              </a:defRPr>
            </a:lvl3pPr>
            <a:lvl4pPr marL="1371600" indent="0" algn="ctr" defTabSz="457200" rtl="0" eaLnBrk="1" latinLnBrk="0" hangingPunct="1">
              <a:spcBef>
                <a:spcPct val="20000"/>
              </a:spcBef>
              <a:buFont typeface="Arial"/>
              <a:buNone/>
              <a:defRPr sz="1400" b="0" i="0" kern="1200">
                <a:solidFill>
                  <a:schemeClr val="tx1">
                    <a:tint val="75000"/>
                  </a:schemeClr>
                </a:solidFill>
                <a:latin typeface="Calibri"/>
                <a:ea typeface="+mn-ea"/>
                <a:cs typeface="Calibri"/>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Calibri"/>
                <a:ea typeface="+mn-ea"/>
                <a:cs typeface="Calibri"/>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dirty="0">
                <a:solidFill>
                  <a:srgbClr val="58595B"/>
                </a:solidFill>
              </a:rPr>
              <a:t>Centre for Nano Science and Engineering</a:t>
            </a:r>
          </a:p>
        </p:txBody>
      </p:sp>
    </p:spTree>
    <p:extLst>
      <p:ext uri="{BB962C8B-B14F-4D97-AF65-F5344CB8AC3E}">
        <p14:creationId xmlns:p14="http://schemas.microsoft.com/office/powerpoint/2010/main" val="30687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704" y="188640"/>
            <a:ext cx="7167608" cy="943346"/>
          </a:xfrm>
        </p:spPr>
        <p:txBody>
          <a:bodyPr/>
          <a:lstStyle>
            <a:lvl1pPr>
              <a:defRPr b="1" i="0">
                <a:solidFill>
                  <a:srgbClr val="FF0000"/>
                </a:solidFill>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12704" y="1340768"/>
            <a:ext cx="8718591" cy="48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7FCA0-B711-41AA-9771-429B595E1141}" type="datetime1">
              <a:rPr lang="en-IN" smtClean="0"/>
              <a:pPr/>
              <a:t>15-07-2025</a:t>
            </a:fld>
            <a:endParaRPr lang="en-US"/>
          </a:p>
        </p:txBody>
      </p:sp>
      <p:sp>
        <p:nvSpPr>
          <p:cNvPr id="5" name="Footer Placeholder 4"/>
          <p:cNvSpPr>
            <a:spLocks noGrp="1"/>
          </p:cNvSpPr>
          <p:nvPr>
            <p:ph type="ftr" sz="quarter" idx="11"/>
          </p:nvPr>
        </p:nvSpPr>
        <p:spPr/>
        <p:txBody>
          <a:bodyPr/>
          <a:lstStyle/>
          <a:p>
            <a:r>
              <a:rPr lang="en-US"/>
              <a:t>NNfC Contamination Policy</a:t>
            </a:r>
          </a:p>
        </p:txBody>
      </p:sp>
      <p:sp>
        <p:nvSpPr>
          <p:cNvPr id="6" name="Slide Number Placeholder 5"/>
          <p:cNvSpPr>
            <a:spLocks noGrp="1"/>
          </p:cNvSpPr>
          <p:nvPr>
            <p:ph type="sldNum" sz="quarter" idx="12"/>
          </p:nvPr>
        </p:nvSpPr>
        <p:spPr/>
        <p:txBody>
          <a:bodyPr/>
          <a:lstStyle/>
          <a:p>
            <a:fld id="{52428E08-5A62-45F2-B707-6B5168E7AAD8}" type="slidenum">
              <a:rPr lang="en-US" smtClean="0"/>
              <a:pPr/>
              <a:t>‹#›</a:t>
            </a:fld>
            <a:endParaRPr lang="en-US"/>
          </a:p>
        </p:txBody>
      </p:sp>
    </p:spTree>
    <p:extLst>
      <p:ext uri="{BB962C8B-B14F-4D97-AF65-F5344CB8AC3E}">
        <p14:creationId xmlns:p14="http://schemas.microsoft.com/office/powerpoint/2010/main" val="2417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ndscape Imag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D80292-C998-4536-8ADC-7E44F513FD9F}" type="datetime1">
              <a:rPr lang="en-IN" smtClean="0"/>
              <a:pPr/>
              <a:t>15-07-2025</a:t>
            </a:fld>
            <a:endParaRPr lang="en-US"/>
          </a:p>
        </p:txBody>
      </p:sp>
      <p:sp>
        <p:nvSpPr>
          <p:cNvPr id="4" name="Footer Placeholder 3"/>
          <p:cNvSpPr>
            <a:spLocks noGrp="1"/>
          </p:cNvSpPr>
          <p:nvPr>
            <p:ph type="ftr" sz="quarter" idx="11"/>
          </p:nvPr>
        </p:nvSpPr>
        <p:spPr/>
        <p:txBody>
          <a:bodyPr/>
          <a:lstStyle/>
          <a:p>
            <a:r>
              <a:rPr lang="en-US"/>
              <a:t>NNfC Contamination Policy</a:t>
            </a:r>
          </a:p>
        </p:txBody>
      </p:sp>
      <p:sp>
        <p:nvSpPr>
          <p:cNvPr id="5" name="Slide Number Placeholder 4"/>
          <p:cNvSpPr>
            <a:spLocks noGrp="1"/>
          </p:cNvSpPr>
          <p:nvPr>
            <p:ph type="sldNum" sz="quarter" idx="12"/>
          </p:nvPr>
        </p:nvSpPr>
        <p:spPr/>
        <p:txBody>
          <a:bodyPr/>
          <a:lstStyle/>
          <a:p>
            <a:fld id="{52428E08-5A62-45F2-B707-6B5168E7AAD8}" type="slidenum">
              <a:rPr lang="en-US" smtClean="0"/>
              <a:pPr/>
              <a:t>‹#›</a:t>
            </a:fld>
            <a:endParaRPr lang="en-US"/>
          </a:p>
        </p:txBody>
      </p:sp>
      <p:sp>
        <p:nvSpPr>
          <p:cNvPr id="7" name="Content Placeholder 2"/>
          <p:cNvSpPr>
            <a:spLocks noGrp="1"/>
          </p:cNvSpPr>
          <p:nvPr>
            <p:ph idx="1"/>
          </p:nvPr>
        </p:nvSpPr>
        <p:spPr>
          <a:xfrm>
            <a:off x="212705" y="1364138"/>
            <a:ext cx="8718590" cy="2449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hasCustomPrompt="1"/>
          </p:nvPr>
        </p:nvSpPr>
        <p:spPr/>
        <p:txBody>
          <a:bodyPr/>
          <a:lstStyle/>
          <a:p>
            <a:r>
              <a:rPr lang="en-US" dirty="0"/>
              <a:t>CLICK TO EDIT MASTER TITLE STYLE</a:t>
            </a:r>
          </a:p>
        </p:txBody>
      </p:sp>
      <p:sp>
        <p:nvSpPr>
          <p:cNvPr id="18" name="Picture Placeholder 17"/>
          <p:cNvSpPr>
            <a:spLocks noGrp="1"/>
          </p:cNvSpPr>
          <p:nvPr>
            <p:ph type="pic" sz="quarter" idx="14"/>
          </p:nvPr>
        </p:nvSpPr>
        <p:spPr>
          <a:xfrm>
            <a:off x="212705" y="4005064"/>
            <a:ext cx="8718590" cy="2160240"/>
          </a:xfrm>
        </p:spPr>
        <p:txBody>
          <a:bodyPr>
            <a:normAutofit/>
          </a:bodyPr>
          <a:lstStyle>
            <a:lvl1pPr algn="l">
              <a:defRPr sz="1600"/>
            </a:lvl1pPr>
          </a:lstStyle>
          <a:p>
            <a:r>
              <a:rPr lang="en-US"/>
              <a:t>Click icon to add picture</a:t>
            </a:r>
            <a:endParaRPr lang="en-US" dirty="0"/>
          </a:p>
        </p:txBody>
      </p:sp>
    </p:spTree>
    <p:extLst>
      <p:ext uri="{BB962C8B-B14F-4D97-AF65-F5344CB8AC3E}">
        <p14:creationId xmlns:p14="http://schemas.microsoft.com/office/powerpoint/2010/main" val="34066510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ical Imag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D80292-C998-4536-8ADC-7E44F513FD9F}" type="datetime1">
              <a:rPr lang="en-IN" smtClean="0"/>
              <a:pPr/>
              <a:t>15-07-2025</a:t>
            </a:fld>
            <a:endParaRPr lang="en-US"/>
          </a:p>
        </p:txBody>
      </p:sp>
      <p:sp>
        <p:nvSpPr>
          <p:cNvPr id="4" name="Footer Placeholder 3"/>
          <p:cNvSpPr>
            <a:spLocks noGrp="1"/>
          </p:cNvSpPr>
          <p:nvPr>
            <p:ph type="ftr" sz="quarter" idx="11"/>
          </p:nvPr>
        </p:nvSpPr>
        <p:spPr/>
        <p:txBody>
          <a:bodyPr/>
          <a:lstStyle/>
          <a:p>
            <a:r>
              <a:rPr lang="en-US"/>
              <a:t>NNfC Contamination Policy</a:t>
            </a:r>
          </a:p>
        </p:txBody>
      </p:sp>
      <p:sp>
        <p:nvSpPr>
          <p:cNvPr id="5" name="Slide Number Placeholder 4"/>
          <p:cNvSpPr>
            <a:spLocks noGrp="1"/>
          </p:cNvSpPr>
          <p:nvPr>
            <p:ph type="sldNum" sz="quarter" idx="12"/>
          </p:nvPr>
        </p:nvSpPr>
        <p:spPr/>
        <p:txBody>
          <a:bodyPr/>
          <a:lstStyle/>
          <a:p>
            <a:fld id="{52428E08-5A62-45F2-B707-6B5168E7AAD8}" type="slidenum">
              <a:rPr lang="en-US" smtClean="0"/>
              <a:pPr/>
              <a:t>‹#›</a:t>
            </a:fld>
            <a:endParaRPr lang="en-US"/>
          </a:p>
        </p:txBody>
      </p:sp>
      <p:sp>
        <p:nvSpPr>
          <p:cNvPr id="7" name="Content Placeholder 2"/>
          <p:cNvSpPr>
            <a:spLocks noGrp="1"/>
          </p:cNvSpPr>
          <p:nvPr>
            <p:ph idx="1"/>
          </p:nvPr>
        </p:nvSpPr>
        <p:spPr>
          <a:xfrm>
            <a:off x="2843807" y="1370608"/>
            <a:ext cx="6087487" cy="4866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hasCustomPrompt="1"/>
          </p:nvPr>
        </p:nvSpPr>
        <p:spPr/>
        <p:txBody>
          <a:bodyPr/>
          <a:lstStyle/>
          <a:p>
            <a:r>
              <a:rPr lang="en-US" dirty="0"/>
              <a:t>CLICK TO EDIT MASTER TITLE STYLE</a:t>
            </a:r>
          </a:p>
        </p:txBody>
      </p:sp>
      <p:sp>
        <p:nvSpPr>
          <p:cNvPr id="18" name="Picture Placeholder 17"/>
          <p:cNvSpPr>
            <a:spLocks noGrp="1"/>
          </p:cNvSpPr>
          <p:nvPr>
            <p:ph type="pic" sz="quarter" idx="14"/>
          </p:nvPr>
        </p:nvSpPr>
        <p:spPr>
          <a:xfrm>
            <a:off x="212705" y="1366092"/>
            <a:ext cx="2413992" cy="4866703"/>
          </a:xfrm>
        </p:spPr>
        <p:txBody>
          <a:bodyPr>
            <a:normAutofit/>
          </a:bodyPr>
          <a:lstStyle>
            <a:lvl1pPr algn="l">
              <a:defRPr sz="1600"/>
            </a:lvl1pPr>
          </a:lstStyle>
          <a:p>
            <a:r>
              <a:rPr lang="en-US"/>
              <a:t>Click icon to add picture</a:t>
            </a:r>
            <a:endParaRPr lang="en-US" dirty="0"/>
          </a:p>
        </p:txBody>
      </p:sp>
    </p:spTree>
    <p:extLst>
      <p:ext uri="{BB962C8B-B14F-4D97-AF65-F5344CB8AC3E}">
        <p14:creationId xmlns:p14="http://schemas.microsoft.com/office/powerpoint/2010/main" val="35729470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2705" y="1340768"/>
            <a:ext cx="4258800" cy="639762"/>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71599" y="1340768"/>
            <a:ext cx="4259695" cy="639762"/>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5"/>
          <p:cNvSpPr>
            <a:spLocks noGrp="1"/>
          </p:cNvSpPr>
          <p:nvPr>
            <p:ph type="title" hasCustomPrompt="1"/>
          </p:nvPr>
        </p:nvSpPr>
        <p:spPr>
          <a:xfrm>
            <a:off x="212705" y="188640"/>
            <a:ext cx="7167607" cy="943346"/>
          </a:xfrm>
        </p:spPr>
        <p:txBody>
          <a:bodyPr/>
          <a:lstStyle/>
          <a:p>
            <a:r>
              <a:rPr lang="en-US" dirty="0"/>
              <a:t>CLICK TO EDIT MASTER TITLE STYLE</a:t>
            </a:r>
          </a:p>
        </p:txBody>
      </p:sp>
      <p:sp>
        <p:nvSpPr>
          <p:cNvPr id="15" name="Content Placeholder 2"/>
          <p:cNvSpPr>
            <a:spLocks noGrp="1"/>
          </p:cNvSpPr>
          <p:nvPr>
            <p:ph idx="13"/>
          </p:nvPr>
        </p:nvSpPr>
        <p:spPr>
          <a:xfrm>
            <a:off x="212705" y="2132856"/>
            <a:ext cx="4258800" cy="4104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4"/>
          </p:nvPr>
        </p:nvSpPr>
        <p:spPr>
          <a:xfrm>
            <a:off x="4671599" y="2132856"/>
            <a:ext cx="4259695" cy="4104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a:lstStyle/>
          <a:p>
            <a:fld id="{0388EB7F-0907-4D76-AF3F-68E76DC09DAC}" type="datetime1">
              <a:rPr lang="en-IN" smtClean="0"/>
              <a:pPr/>
              <a:t>15-07-2025</a:t>
            </a:fld>
            <a:endParaRPr lang="en-US"/>
          </a:p>
        </p:txBody>
      </p:sp>
      <p:sp>
        <p:nvSpPr>
          <p:cNvPr id="11" name="Footer Placeholder 10"/>
          <p:cNvSpPr>
            <a:spLocks noGrp="1"/>
          </p:cNvSpPr>
          <p:nvPr>
            <p:ph type="ftr" sz="quarter" idx="16"/>
          </p:nvPr>
        </p:nvSpPr>
        <p:spPr/>
        <p:txBody>
          <a:bodyPr/>
          <a:lstStyle/>
          <a:p>
            <a:r>
              <a:rPr lang="en-US"/>
              <a:t>NNfC Contamination Policy</a:t>
            </a:r>
          </a:p>
        </p:txBody>
      </p:sp>
      <p:sp>
        <p:nvSpPr>
          <p:cNvPr id="20" name="Slide Number Placeholder 19"/>
          <p:cNvSpPr>
            <a:spLocks noGrp="1"/>
          </p:cNvSpPr>
          <p:nvPr>
            <p:ph type="sldNum" sz="quarter" idx="17"/>
          </p:nvPr>
        </p:nvSpPr>
        <p:spPr/>
        <p:txBody>
          <a:bodyPr/>
          <a:lstStyle/>
          <a:p>
            <a:fld id="{52428E08-5A62-45F2-B707-6B5168E7AAD8}" type="slidenum">
              <a:rPr lang="en-US" smtClean="0"/>
              <a:pPr/>
              <a:t>‹#›</a:t>
            </a:fld>
            <a:endParaRPr lang="en-US"/>
          </a:p>
        </p:txBody>
      </p:sp>
    </p:spTree>
    <p:extLst>
      <p:ext uri="{BB962C8B-B14F-4D97-AF65-F5344CB8AC3E}">
        <p14:creationId xmlns:p14="http://schemas.microsoft.com/office/powerpoint/2010/main" val="144469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2" name="Title 15"/>
          <p:cNvSpPr>
            <a:spLocks noGrp="1"/>
          </p:cNvSpPr>
          <p:nvPr>
            <p:ph type="title" hasCustomPrompt="1"/>
          </p:nvPr>
        </p:nvSpPr>
        <p:spPr>
          <a:xfrm>
            <a:off x="212705" y="188640"/>
            <a:ext cx="7167607" cy="943346"/>
          </a:xfrm>
        </p:spPr>
        <p:txBody>
          <a:bodyPr/>
          <a:lstStyle/>
          <a:p>
            <a:r>
              <a:rPr lang="en-US" dirty="0"/>
              <a:t>CLICK TO EDIT MASTER TITLE STYLE</a:t>
            </a:r>
          </a:p>
        </p:txBody>
      </p:sp>
      <p:sp>
        <p:nvSpPr>
          <p:cNvPr id="15" name="Content Placeholder 2"/>
          <p:cNvSpPr>
            <a:spLocks noGrp="1"/>
          </p:cNvSpPr>
          <p:nvPr>
            <p:ph idx="13"/>
          </p:nvPr>
        </p:nvSpPr>
        <p:spPr>
          <a:xfrm>
            <a:off x="212705" y="1340768"/>
            <a:ext cx="4258800" cy="48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4"/>
          </p:nvPr>
        </p:nvSpPr>
        <p:spPr>
          <a:xfrm>
            <a:off x="4671600" y="1340768"/>
            <a:ext cx="4258800" cy="48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78D80292-C998-4536-8ADC-7E44F513FD9F}" type="datetime1">
              <a:rPr lang="en-IN" smtClean="0"/>
              <a:pPr/>
              <a:t>15-07-2025</a:t>
            </a:fld>
            <a:endParaRPr lang="en-US"/>
          </a:p>
        </p:txBody>
      </p:sp>
      <p:sp>
        <p:nvSpPr>
          <p:cNvPr id="4" name="Footer Placeholder 3"/>
          <p:cNvSpPr>
            <a:spLocks noGrp="1"/>
          </p:cNvSpPr>
          <p:nvPr>
            <p:ph type="ftr" sz="quarter" idx="16"/>
          </p:nvPr>
        </p:nvSpPr>
        <p:spPr/>
        <p:txBody>
          <a:bodyPr/>
          <a:lstStyle/>
          <a:p>
            <a:r>
              <a:rPr lang="en-US"/>
              <a:t>NNfC Contamination Policy</a:t>
            </a:r>
          </a:p>
        </p:txBody>
      </p:sp>
      <p:sp>
        <p:nvSpPr>
          <p:cNvPr id="6" name="Slide Number Placeholder 5"/>
          <p:cNvSpPr>
            <a:spLocks noGrp="1"/>
          </p:cNvSpPr>
          <p:nvPr>
            <p:ph type="sldNum" sz="quarter" idx="17"/>
          </p:nvPr>
        </p:nvSpPr>
        <p:spPr/>
        <p:txBody>
          <a:bodyPr/>
          <a:lstStyle/>
          <a:p>
            <a:fld id="{52428E08-5A62-45F2-B707-6B5168E7AAD8}" type="slidenum">
              <a:rPr lang="en-US" smtClean="0"/>
              <a:pPr/>
              <a:t>‹#›</a:t>
            </a:fld>
            <a:endParaRPr lang="en-US"/>
          </a:p>
        </p:txBody>
      </p:sp>
    </p:spTree>
    <p:extLst>
      <p:ext uri="{BB962C8B-B14F-4D97-AF65-F5344CB8AC3E}">
        <p14:creationId xmlns:p14="http://schemas.microsoft.com/office/powerpoint/2010/main" val="39331150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Title 15"/>
          <p:cNvSpPr>
            <a:spLocks noGrp="1"/>
          </p:cNvSpPr>
          <p:nvPr>
            <p:ph type="title" hasCustomPrompt="1"/>
          </p:nvPr>
        </p:nvSpPr>
        <p:spPr>
          <a:xfrm>
            <a:off x="212705" y="188640"/>
            <a:ext cx="7167607" cy="943346"/>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78D80292-C998-4536-8ADC-7E44F513FD9F}" type="datetime1">
              <a:rPr lang="en-IN" smtClean="0"/>
              <a:pPr/>
              <a:t>15-07-2025</a:t>
            </a:fld>
            <a:endParaRPr lang="en-US"/>
          </a:p>
        </p:txBody>
      </p:sp>
      <p:sp>
        <p:nvSpPr>
          <p:cNvPr id="8" name="Footer Placeholder 7"/>
          <p:cNvSpPr>
            <a:spLocks noGrp="1"/>
          </p:cNvSpPr>
          <p:nvPr>
            <p:ph type="ftr" sz="quarter" idx="11"/>
          </p:nvPr>
        </p:nvSpPr>
        <p:spPr/>
        <p:txBody>
          <a:bodyPr/>
          <a:lstStyle/>
          <a:p>
            <a:r>
              <a:rPr lang="en-US"/>
              <a:t>NNfC Contamination Policy</a:t>
            </a:r>
          </a:p>
        </p:txBody>
      </p:sp>
      <p:sp>
        <p:nvSpPr>
          <p:cNvPr id="9" name="Slide Number Placeholder 8"/>
          <p:cNvSpPr>
            <a:spLocks noGrp="1"/>
          </p:cNvSpPr>
          <p:nvPr>
            <p:ph type="sldNum" sz="quarter" idx="12"/>
          </p:nvPr>
        </p:nvSpPr>
        <p:spPr/>
        <p:txBody>
          <a:bodyPr/>
          <a:lstStyle/>
          <a:p>
            <a:fld id="{52428E08-5A62-45F2-B707-6B5168E7AAD8}" type="slidenum">
              <a:rPr lang="en-US" smtClean="0"/>
              <a:pPr/>
              <a:t>‹#›</a:t>
            </a:fld>
            <a:endParaRPr lang="en-US"/>
          </a:p>
        </p:txBody>
      </p:sp>
    </p:spTree>
    <p:extLst>
      <p:ext uri="{BB962C8B-B14F-4D97-AF65-F5344CB8AC3E}">
        <p14:creationId xmlns:p14="http://schemas.microsoft.com/office/powerpoint/2010/main" val="38100067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6616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36EB7-2BED-4418-A167-114D8C6E4243}" type="datetimeFigureOut">
              <a:rPr lang="en-US" smtClean="0"/>
              <a:pPr/>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1A546-B7E3-4A5B-99A7-2B783D16B865}" type="slidenum">
              <a:rPr lang="en-US" smtClean="0"/>
              <a:pPr/>
              <a:t>‹#›</a:t>
            </a:fld>
            <a:endParaRPr lang="en-US"/>
          </a:p>
        </p:txBody>
      </p:sp>
    </p:spTree>
    <p:extLst>
      <p:ext uri="{BB962C8B-B14F-4D97-AF65-F5344CB8AC3E}">
        <p14:creationId xmlns:p14="http://schemas.microsoft.com/office/powerpoint/2010/main" val="86221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709" y="0"/>
            <a:ext cx="9179416" cy="1258664"/>
          </a:xfrm>
          <a:prstGeom prst="rect">
            <a:avLst/>
          </a:prstGeom>
        </p:spPr>
      </p:pic>
      <p:sp>
        <p:nvSpPr>
          <p:cNvPr id="2" name="Title Placeholder 1"/>
          <p:cNvSpPr>
            <a:spLocks noGrp="1"/>
          </p:cNvSpPr>
          <p:nvPr>
            <p:ph type="title"/>
          </p:nvPr>
        </p:nvSpPr>
        <p:spPr>
          <a:xfrm>
            <a:off x="212705" y="188640"/>
            <a:ext cx="7167607" cy="943346"/>
          </a:xfrm>
          <a:prstGeom prst="rect">
            <a:avLst/>
          </a:prstGeom>
          <a:noFill/>
          <a:ln>
            <a:noFill/>
          </a:ln>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12705" y="1320626"/>
            <a:ext cx="8718590" cy="49090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2705"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80292-C998-4536-8ADC-7E44F513FD9F}" type="datetime1">
              <a:rPr lang="en-IN" smtClean="0"/>
              <a:pPr/>
              <a:t>15-07-2025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NNfC Contamination Policy</a:t>
            </a:r>
          </a:p>
        </p:txBody>
      </p:sp>
      <p:sp>
        <p:nvSpPr>
          <p:cNvPr id="6" name="Slide Number Placeholder 5"/>
          <p:cNvSpPr>
            <a:spLocks noGrp="1"/>
          </p:cNvSpPr>
          <p:nvPr>
            <p:ph type="sldNum" sz="quarter" idx="4"/>
          </p:nvPr>
        </p:nvSpPr>
        <p:spPr>
          <a:xfrm>
            <a:off x="6797695"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28E08-5A62-45F2-B707-6B5168E7AAD8}" type="slidenum">
              <a:rPr lang="en-US" smtClean="0"/>
              <a:pPr/>
              <a:t>‹#›</a:t>
            </a:fld>
            <a:endParaRPr lang="en-US"/>
          </a:p>
        </p:txBody>
      </p:sp>
    </p:spTree>
    <p:extLst>
      <p:ext uri="{BB962C8B-B14F-4D97-AF65-F5344CB8AC3E}">
        <p14:creationId xmlns:p14="http://schemas.microsoft.com/office/powerpoint/2010/main" val="92749914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6" r:id="rId8"/>
    <p:sldLayoutId id="2147483777" r:id="rId9"/>
  </p:sldLayoutIdLst>
  <p:hf sldNum="0" hdr="0" ftr="0" dt="0"/>
  <p:txStyles>
    <p:titleStyle>
      <a:lvl1pPr algn="l" defTabSz="457200" rtl="0" eaLnBrk="1" latinLnBrk="0" hangingPunct="1">
        <a:lnSpc>
          <a:spcPct val="80000"/>
        </a:lnSpc>
        <a:spcBef>
          <a:spcPct val="0"/>
        </a:spcBef>
        <a:buNone/>
        <a:defRPr sz="2500" kern="1200">
          <a:solidFill>
            <a:srgbClr val="58595B"/>
          </a:solidFill>
          <a:latin typeface="+mj-lt"/>
          <a:ea typeface="+mj-ea"/>
          <a:cs typeface="+mj-cs"/>
        </a:defRPr>
      </a:lvl1pPr>
    </p:titleStyle>
    <p:bodyStyle>
      <a:lvl1pPr marL="263525" indent="-263525" algn="l" defTabSz="457200" rtl="0" eaLnBrk="1" latinLnBrk="0" hangingPunct="1">
        <a:spcBef>
          <a:spcPct val="20000"/>
        </a:spcBef>
        <a:buSzPct val="100000"/>
        <a:buFont typeface="Arial"/>
        <a:buChar char="•"/>
        <a:defRPr sz="2000" b="1" i="0" kern="1200">
          <a:solidFill>
            <a:srgbClr val="58595B"/>
          </a:solidFill>
          <a:latin typeface="Calibri"/>
          <a:ea typeface="+mn-ea"/>
          <a:cs typeface="Calibri"/>
        </a:defRPr>
      </a:lvl1pPr>
      <a:lvl2pPr marL="536575" indent="-273050" algn="l" defTabSz="457200" rtl="0" eaLnBrk="1" latinLnBrk="0" hangingPunct="1">
        <a:spcBef>
          <a:spcPct val="20000"/>
        </a:spcBef>
        <a:buFont typeface="Arial"/>
        <a:buChar char="–"/>
        <a:tabLst/>
        <a:defRPr sz="1600" b="1" i="0" kern="1200">
          <a:solidFill>
            <a:srgbClr val="58595B"/>
          </a:solidFill>
          <a:latin typeface="Calibri"/>
          <a:ea typeface="+mn-ea"/>
          <a:cs typeface="Calibri"/>
        </a:defRPr>
      </a:lvl2pPr>
      <a:lvl3pPr marL="809625" indent="-273050" algn="l" defTabSz="457200" rtl="0" eaLnBrk="1" latinLnBrk="0" hangingPunct="1">
        <a:spcBef>
          <a:spcPct val="20000"/>
        </a:spcBef>
        <a:buFont typeface="Arial"/>
        <a:buChar char="•"/>
        <a:defRPr sz="1600" b="0" i="0" kern="1200">
          <a:solidFill>
            <a:srgbClr val="58595B"/>
          </a:solidFill>
          <a:latin typeface="Calibri"/>
          <a:ea typeface="+mn-ea"/>
          <a:cs typeface="Calibri"/>
        </a:defRPr>
      </a:lvl3pPr>
      <a:lvl4pPr marL="1074738" indent="-265113" algn="l" defTabSz="457200" rtl="0" eaLnBrk="1" latinLnBrk="0" hangingPunct="1">
        <a:spcBef>
          <a:spcPct val="20000"/>
        </a:spcBef>
        <a:buFont typeface="Arial"/>
        <a:buChar char="–"/>
        <a:defRPr sz="1400" b="0" i="0" kern="1200">
          <a:solidFill>
            <a:srgbClr val="58595B"/>
          </a:solidFill>
          <a:latin typeface="Calibri"/>
          <a:ea typeface="+mn-ea"/>
          <a:cs typeface="Calibri"/>
        </a:defRPr>
      </a:lvl4pPr>
      <a:lvl5pPr marL="1346200" indent="-271463" algn="l" defTabSz="457200" rtl="0" eaLnBrk="1" latinLnBrk="0" hangingPunct="1">
        <a:spcBef>
          <a:spcPct val="20000"/>
        </a:spcBef>
        <a:buFont typeface="Arial"/>
        <a:buChar char="»"/>
        <a:defRPr sz="1400" b="0" i="0" kern="1200">
          <a:solidFill>
            <a:srgbClr val="58595B"/>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ense.iisc.ac.in/"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28900" y="4876800"/>
            <a:ext cx="6400800" cy="1487487"/>
          </a:xfrm>
        </p:spPr>
        <p:txBody>
          <a:bodyPr>
            <a:normAutofit lnSpcReduction="10000"/>
          </a:bodyPr>
          <a:lstStyle/>
          <a:p>
            <a:pPr>
              <a:defRPr/>
            </a:pPr>
            <a:endParaRPr lang="en-IN" sz="2400" i="1" dirty="0">
              <a:solidFill>
                <a:srgbClr val="7030A0"/>
              </a:solidFill>
              <a:latin typeface="Arial" pitchFamily="34" charset="0"/>
              <a:cs typeface="Arial" pitchFamily="34" charset="0"/>
            </a:endParaRPr>
          </a:p>
          <a:p>
            <a:pPr>
              <a:defRPr/>
            </a:pPr>
            <a:endParaRPr lang="en-IN" sz="2400" i="1" dirty="0">
              <a:solidFill>
                <a:srgbClr val="7030A0"/>
              </a:solidFill>
              <a:latin typeface="Arial" pitchFamily="34" charset="0"/>
              <a:cs typeface="Arial" pitchFamily="34" charset="0"/>
            </a:endParaRPr>
          </a:p>
          <a:p>
            <a:pPr>
              <a:defRPr/>
            </a:pPr>
            <a:r>
              <a:rPr lang="en-IN" b="1" dirty="0">
                <a:solidFill>
                  <a:srgbClr val="7030A0"/>
                </a:solidFill>
                <a:latin typeface="Arial" pitchFamily="34" charset="0"/>
                <a:cs typeface="Arial" pitchFamily="34" charset="0"/>
              </a:rPr>
              <a:t>National Nanofabrication Centre(NNFC)</a:t>
            </a:r>
          </a:p>
          <a:p>
            <a:pPr>
              <a:defRPr/>
            </a:pPr>
            <a:r>
              <a:rPr lang="en-US" sz="1700" b="1" dirty="0">
                <a:solidFill>
                  <a:srgbClr val="7030A0"/>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Centre for Nano Science and Engineering (</a:t>
            </a:r>
            <a:r>
              <a:rPr lang="en-US" sz="1700" b="1" dirty="0" err="1">
                <a:solidFill>
                  <a:schemeClr val="tx2">
                    <a:lumMod val="50000"/>
                  </a:schemeClr>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Ce</a:t>
            </a:r>
            <a:r>
              <a:rPr lang="en-US" sz="1700" b="1" dirty="0" err="1">
                <a:solidFill>
                  <a:schemeClr val="tx1"/>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N</a:t>
            </a:r>
            <a:r>
              <a:rPr lang="en-US" sz="1700" b="1" dirty="0" err="1">
                <a:solidFill>
                  <a:schemeClr val="tx2">
                    <a:lumMod val="50000"/>
                  </a:schemeClr>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SE</a:t>
            </a:r>
            <a:r>
              <a:rPr lang="en-US" sz="1700" b="1" dirty="0">
                <a:solidFill>
                  <a:srgbClr val="7030A0"/>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a:t>
            </a:r>
          </a:p>
          <a:p>
            <a:pPr>
              <a:defRPr/>
            </a:pPr>
            <a:endParaRPr lang="en-IN" sz="2600" b="1" dirty="0">
              <a:solidFill>
                <a:srgbClr val="7030A0"/>
              </a:solidFill>
              <a:latin typeface="Arial" pitchFamily="34" charset="0"/>
              <a:cs typeface="Arial" pitchFamily="34" charset="0"/>
            </a:endParaRPr>
          </a:p>
          <a:p>
            <a:pPr>
              <a:defRPr/>
            </a:pPr>
            <a:endParaRPr lang="en-IN" sz="2400" i="1" dirty="0">
              <a:solidFill>
                <a:srgbClr val="7030A0"/>
              </a:solidFill>
              <a:latin typeface="Arial" pitchFamily="34" charset="0"/>
              <a:cs typeface="Arial" pitchFamily="34" charset="0"/>
            </a:endParaRPr>
          </a:p>
        </p:txBody>
      </p:sp>
      <p:grpSp>
        <p:nvGrpSpPr>
          <p:cNvPr id="8" name="Group 7">
            <a:extLst>
              <a:ext uri="{FF2B5EF4-FFF2-40B4-BE49-F238E27FC236}">
                <a16:creationId xmlns:a16="http://schemas.microsoft.com/office/drawing/2014/main" id="{0186C5C5-D469-EC68-4633-241C82A29837}"/>
              </a:ext>
            </a:extLst>
          </p:cNvPr>
          <p:cNvGrpSpPr/>
          <p:nvPr/>
        </p:nvGrpSpPr>
        <p:grpSpPr>
          <a:xfrm>
            <a:off x="990600" y="685800"/>
            <a:ext cx="7766911" cy="4191000"/>
            <a:chOff x="990600" y="685800"/>
            <a:chExt cx="7766911" cy="4191000"/>
          </a:xfrm>
        </p:grpSpPr>
        <p:pic>
          <p:nvPicPr>
            <p:cNvPr id="3" name="Picture 2">
              <a:extLst>
                <a:ext uri="{FF2B5EF4-FFF2-40B4-BE49-F238E27FC236}">
                  <a16:creationId xmlns:a16="http://schemas.microsoft.com/office/drawing/2014/main" id="{6F4F3372-ADC4-3D39-55C0-C9154D0F15D0}"/>
                </a:ext>
              </a:extLst>
            </p:cNvPr>
            <p:cNvPicPr>
              <a:picLocks noChangeAspect="1"/>
            </p:cNvPicPr>
            <p:nvPr/>
          </p:nvPicPr>
          <p:blipFill>
            <a:blip r:embed="rId3" cstate="email">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990600" y="1721530"/>
              <a:ext cx="7766911" cy="3155270"/>
            </a:xfrm>
            <a:prstGeom prst="rect">
              <a:avLst/>
            </a:prstGeom>
          </p:spPr>
        </p:pic>
        <p:sp>
          <p:nvSpPr>
            <p:cNvPr id="7" name="TextBox 6">
              <a:extLst>
                <a:ext uri="{FF2B5EF4-FFF2-40B4-BE49-F238E27FC236}">
                  <a16:creationId xmlns:a16="http://schemas.microsoft.com/office/drawing/2014/main" id="{CAECA173-F189-4ABC-86B3-2DE15E9D7E00}"/>
                </a:ext>
              </a:extLst>
            </p:cNvPr>
            <p:cNvSpPr txBox="1"/>
            <p:nvPr/>
          </p:nvSpPr>
          <p:spPr>
            <a:xfrm>
              <a:off x="990600" y="685800"/>
              <a:ext cx="6019800" cy="923330"/>
            </a:xfrm>
            <a:prstGeom prst="rect">
              <a:avLst/>
            </a:prstGeom>
            <a:noFill/>
          </p:spPr>
          <p:txBody>
            <a:bodyPr wrap="square" rtlCol="0">
              <a:spAutoFit/>
            </a:bodyPr>
            <a:lstStyle/>
            <a:p>
              <a:r>
                <a:rPr lang="en-US" sz="3600" b="1" dirty="0">
                  <a:solidFill>
                    <a:srgbClr val="C00000"/>
                  </a:solidFill>
                  <a:latin typeface="Arial" charset="0"/>
                  <a:cs typeface="Arial" charset="0"/>
                </a:rPr>
                <a:t> NNFC Safety training</a:t>
              </a:r>
            </a:p>
            <a:p>
              <a:endParaRPr lang="en-IN" dirty="0"/>
            </a:p>
          </p:txBody>
        </p:sp>
      </p:grpSp>
    </p:spTree>
    <p:extLst>
      <p:ext uri="{BB962C8B-B14F-4D97-AF65-F5344CB8AC3E}">
        <p14:creationId xmlns:p14="http://schemas.microsoft.com/office/powerpoint/2010/main" val="318654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6F28-2C64-26BC-CAB5-31BA490EACDE}"/>
              </a:ext>
            </a:extLst>
          </p:cNvPr>
          <p:cNvSpPr>
            <a:spLocks noGrp="1"/>
          </p:cNvSpPr>
          <p:nvPr>
            <p:ph type="title"/>
          </p:nvPr>
        </p:nvSpPr>
        <p:spPr/>
        <p:txBody>
          <a:bodyPr>
            <a:normAutofit/>
          </a:bodyPr>
          <a:lstStyle/>
          <a:p>
            <a:r>
              <a:rPr lang="en-US" dirty="0"/>
              <a:t>Chemical Safety training</a:t>
            </a:r>
            <a:br>
              <a:rPr lang="en-US" sz="2800" b="1" dirty="0">
                <a:solidFill>
                  <a:srgbClr val="FF0000"/>
                </a:solidFill>
              </a:rPr>
            </a:br>
            <a:endParaRPr lang="en-IN" dirty="0"/>
          </a:p>
        </p:txBody>
      </p:sp>
      <p:pic>
        <p:nvPicPr>
          <p:cNvPr id="5" name="Content Placeholder 4">
            <a:extLst>
              <a:ext uri="{FF2B5EF4-FFF2-40B4-BE49-F238E27FC236}">
                <a16:creationId xmlns:a16="http://schemas.microsoft.com/office/drawing/2014/main" id="{08164943-37DD-B18D-A7CE-B3D915F0F0B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8920" y="1600200"/>
            <a:ext cx="4253024" cy="1905000"/>
          </a:xfrm>
        </p:spPr>
      </p:pic>
      <p:pic>
        <p:nvPicPr>
          <p:cNvPr id="7" name="Picture 6">
            <a:extLst>
              <a:ext uri="{FF2B5EF4-FFF2-40B4-BE49-F238E27FC236}">
                <a16:creationId xmlns:a16="http://schemas.microsoft.com/office/drawing/2014/main" id="{D39E7671-3D6B-6BE1-320B-6E0741DA09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3520" y="1600200"/>
            <a:ext cx="4253024" cy="1905000"/>
          </a:xfrm>
          <a:prstGeom prst="rect">
            <a:avLst/>
          </a:prstGeom>
        </p:spPr>
      </p:pic>
      <p:sp>
        <p:nvSpPr>
          <p:cNvPr id="8" name="TextBox 7">
            <a:extLst>
              <a:ext uri="{FF2B5EF4-FFF2-40B4-BE49-F238E27FC236}">
                <a16:creationId xmlns:a16="http://schemas.microsoft.com/office/drawing/2014/main" id="{EB439FAA-DBFC-CA9B-3CCB-B3217EE86429}"/>
              </a:ext>
            </a:extLst>
          </p:cNvPr>
          <p:cNvSpPr txBox="1"/>
          <p:nvPr/>
        </p:nvSpPr>
        <p:spPr>
          <a:xfrm>
            <a:off x="89870" y="4017914"/>
            <a:ext cx="8596930" cy="2031325"/>
          </a:xfrm>
          <a:prstGeom prst="rect">
            <a:avLst/>
          </a:prstGeom>
          <a:noFill/>
        </p:spPr>
        <p:txBody>
          <a:bodyPr wrap="square" rtlCol="0">
            <a:spAutoFit/>
          </a:bodyPr>
          <a:lstStyle/>
          <a:p>
            <a:pPr marL="285750" indent="-285750">
              <a:buFont typeface="Wingdings" panose="05000000000000000000" pitchFamily="2" charset="2"/>
              <a:buChar char="Ø"/>
            </a:pPr>
            <a:r>
              <a:rPr lang="en-US" b="0" i="0" dirty="0">
                <a:solidFill>
                  <a:srgbClr val="0D0D0D"/>
                </a:solidFill>
                <a:effectLst/>
                <a:latin typeface="Söhne"/>
              </a:rPr>
              <a:t>Working in fume hoods and chemical wet benches always requires special attention...!!!</a:t>
            </a:r>
            <a:r>
              <a:rPr lang="en-US" dirty="0"/>
              <a:t>–Follow fume hood guidelines of OLSEH, IISc.</a:t>
            </a:r>
          </a:p>
          <a:p>
            <a:endParaRPr lang="en-US" dirty="0"/>
          </a:p>
          <a:p>
            <a:pPr marL="285750" indent="-285750">
              <a:buFont typeface="Wingdings" panose="05000000000000000000" pitchFamily="2" charset="2"/>
              <a:buChar char="Ø"/>
            </a:pPr>
            <a:r>
              <a:rPr lang="en-US" b="0" i="0" dirty="0">
                <a:solidFill>
                  <a:srgbClr val="0D0D0D"/>
                </a:solidFill>
                <a:effectLst/>
                <a:latin typeface="Söhne"/>
              </a:rPr>
              <a:t>Choose the appropriate wet benches based on the contamination policy or levels</a:t>
            </a:r>
          </a:p>
          <a:p>
            <a:endParaRPr lang="en-US" dirty="0"/>
          </a:p>
          <a:p>
            <a:pPr marL="285750" indent="-285750">
              <a:buFont typeface="Wingdings" panose="05000000000000000000" pitchFamily="2" charset="2"/>
              <a:buChar char="Ø"/>
            </a:pPr>
            <a:r>
              <a:rPr lang="en-US" b="0" i="0" dirty="0">
                <a:solidFill>
                  <a:srgbClr val="0D0D0D"/>
                </a:solidFill>
                <a:effectLst/>
                <a:latin typeface="Söhne"/>
              </a:rPr>
              <a:t>Refer to the wet bench user document to identify which types of processes are feasible on a particular wet bench.</a:t>
            </a:r>
            <a:r>
              <a:rPr lang="en-US" dirty="0"/>
              <a:t> (Under Wet bench Specifications-User document)</a:t>
            </a:r>
            <a:endParaRPr lang="en-IN" dirty="0"/>
          </a:p>
        </p:txBody>
      </p:sp>
      <p:sp>
        <p:nvSpPr>
          <p:cNvPr id="3" name="TextBox 2">
            <a:extLst>
              <a:ext uri="{FF2B5EF4-FFF2-40B4-BE49-F238E27FC236}">
                <a16:creationId xmlns:a16="http://schemas.microsoft.com/office/drawing/2014/main" id="{CF138234-E9BA-FCE9-B25B-69F53DC19DA2}"/>
              </a:ext>
            </a:extLst>
          </p:cNvPr>
          <p:cNvSpPr txBox="1"/>
          <p:nvPr/>
        </p:nvSpPr>
        <p:spPr>
          <a:xfrm>
            <a:off x="1219200" y="6067962"/>
            <a:ext cx="5027338" cy="646331"/>
          </a:xfrm>
          <a:prstGeom prst="rect">
            <a:avLst/>
          </a:prstGeom>
          <a:noFill/>
        </p:spPr>
        <p:txBody>
          <a:bodyPr wrap="none" rtlCol="0">
            <a:spAutoFit/>
          </a:bodyPr>
          <a:lstStyle/>
          <a:p>
            <a:r>
              <a:rPr lang="en-US" sz="1800" b="1" dirty="0">
                <a:solidFill>
                  <a:srgbClr val="FF0000"/>
                </a:solidFill>
              </a:rPr>
              <a:t>Wet benches are the only safe places for chemicals</a:t>
            </a:r>
          </a:p>
          <a:p>
            <a:endParaRPr lang="en-IN" dirty="0"/>
          </a:p>
        </p:txBody>
      </p:sp>
    </p:spTree>
    <p:extLst>
      <p:ext uri="{BB962C8B-B14F-4D97-AF65-F5344CB8AC3E}">
        <p14:creationId xmlns:p14="http://schemas.microsoft.com/office/powerpoint/2010/main" val="30269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206C-E197-04A7-550F-BF98CD1A1640}"/>
              </a:ext>
            </a:extLst>
          </p:cNvPr>
          <p:cNvSpPr>
            <a:spLocks noGrp="1"/>
          </p:cNvSpPr>
          <p:nvPr>
            <p:ph type="title"/>
          </p:nvPr>
        </p:nvSpPr>
        <p:spPr/>
        <p:txBody>
          <a:bodyPr/>
          <a:lstStyle/>
          <a:p>
            <a:r>
              <a:rPr lang="en-US" dirty="0"/>
              <a:t>Fume hood guidelines of OLSEH</a:t>
            </a:r>
            <a:endParaRPr lang="en-IN" dirty="0"/>
          </a:p>
        </p:txBody>
      </p:sp>
      <p:pic>
        <p:nvPicPr>
          <p:cNvPr id="5" name="Content Placeholder 4">
            <a:extLst>
              <a:ext uri="{FF2B5EF4-FFF2-40B4-BE49-F238E27FC236}">
                <a16:creationId xmlns:a16="http://schemas.microsoft.com/office/drawing/2014/main" id="{5C32EFDC-BF46-D697-5A5D-8490B1287CF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295400"/>
            <a:ext cx="7634288" cy="3991230"/>
          </a:xfrm>
        </p:spPr>
      </p:pic>
      <p:sp>
        <p:nvSpPr>
          <p:cNvPr id="6" name="TextBox 5">
            <a:extLst>
              <a:ext uri="{FF2B5EF4-FFF2-40B4-BE49-F238E27FC236}">
                <a16:creationId xmlns:a16="http://schemas.microsoft.com/office/drawing/2014/main" id="{C1C31625-3A7B-54E2-AB8D-10AAF9732DAE}"/>
              </a:ext>
            </a:extLst>
          </p:cNvPr>
          <p:cNvSpPr txBox="1"/>
          <p:nvPr/>
        </p:nvSpPr>
        <p:spPr>
          <a:xfrm>
            <a:off x="401591" y="5450044"/>
            <a:ext cx="8077200"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FF0000"/>
                </a:solidFill>
                <a:effectLst>
                  <a:outerShdw blurRad="38100" dist="38100" dir="2700000" algn="tl">
                    <a:srgbClr val="000000">
                      <a:alpha val="43137"/>
                    </a:srgbClr>
                  </a:outerShdw>
                </a:effectLst>
              </a:rPr>
              <a:t>Keep the sash of hood as low as possible to prevent chemical vapors from back-flowing. </a:t>
            </a:r>
          </a:p>
          <a:p>
            <a:pPr marL="285750" indent="-285750">
              <a:buFont typeface="Wingdings" panose="05000000000000000000" pitchFamily="2" charset="2"/>
              <a:buChar char="ü"/>
            </a:pPr>
            <a:r>
              <a:rPr lang="en-US" dirty="0">
                <a:solidFill>
                  <a:srgbClr val="FF0000"/>
                </a:solidFill>
                <a:effectLst>
                  <a:outerShdw blurRad="38100" dist="38100" dir="2700000" algn="tl">
                    <a:srgbClr val="000000">
                      <a:alpha val="43137"/>
                    </a:srgbClr>
                  </a:outerShdw>
                </a:effectLst>
              </a:rPr>
              <a:t>Chemicals must be placed at least 6 inches inside the face of the hood. </a:t>
            </a:r>
          </a:p>
          <a:p>
            <a:pPr marL="285750" indent="-285750">
              <a:buFont typeface="Wingdings" panose="05000000000000000000" pitchFamily="2" charset="2"/>
              <a:buChar char="ü"/>
            </a:pPr>
            <a:r>
              <a:rPr lang="en-US" dirty="0">
                <a:solidFill>
                  <a:srgbClr val="FF0000"/>
                </a:solidFill>
                <a:effectLst>
                  <a:outerShdw blurRad="38100" dist="38100" dir="2700000" algn="tl">
                    <a:srgbClr val="000000">
                      <a:alpha val="43137"/>
                    </a:srgbClr>
                  </a:outerShdw>
                </a:effectLst>
              </a:rPr>
              <a:t> The user should always remain outside the hood. Never peer inside.</a:t>
            </a:r>
            <a:endParaRPr lang="en-IN"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468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894"/>
            <a:ext cx="8229600" cy="1143000"/>
          </a:xfrm>
        </p:spPr>
        <p:txBody>
          <a:bodyPr>
            <a:normAutofit/>
          </a:bodyPr>
          <a:lstStyle/>
          <a:p>
            <a:r>
              <a:rPr lang="en-US" sz="2800" dirty="0"/>
              <a:t>Chemical Safety training</a:t>
            </a:r>
          </a:p>
        </p:txBody>
      </p:sp>
      <p:sp>
        <p:nvSpPr>
          <p:cNvPr id="3" name="Content Placeholder 2"/>
          <p:cNvSpPr>
            <a:spLocks noGrp="1"/>
          </p:cNvSpPr>
          <p:nvPr>
            <p:ph idx="1"/>
          </p:nvPr>
        </p:nvSpPr>
        <p:spPr>
          <a:xfrm>
            <a:off x="457200" y="1295401"/>
            <a:ext cx="8229600" cy="4800599"/>
          </a:xfrm>
        </p:spPr>
        <p:txBody>
          <a:bodyPr>
            <a:normAutofit fontScale="92500" lnSpcReduction="20000"/>
          </a:bodyPr>
          <a:lstStyle/>
          <a:p>
            <a:r>
              <a:rPr lang="en-US" sz="2400" dirty="0"/>
              <a:t>All chemicals in the fab are hazardous. </a:t>
            </a:r>
            <a:r>
              <a:rPr lang="en-US" sz="2400" b="1" dirty="0"/>
              <a:t>Ensure that you have read the SDS of the chemical before use. SDS sheets are available with BMS or at the cleanroom corridor or the respective bay.</a:t>
            </a:r>
          </a:p>
          <a:p>
            <a:endParaRPr lang="en-US" sz="2400" b="1" dirty="0"/>
          </a:p>
          <a:p>
            <a:r>
              <a:rPr lang="en-US" sz="2400" i="1" dirty="0">
                <a:solidFill>
                  <a:srgbClr val="C00000"/>
                </a:solidFill>
              </a:rPr>
              <a:t>Always use appropriate amount of chemicals…Do not waste the expensive MOS grade chemicals…!</a:t>
            </a:r>
          </a:p>
          <a:p>
            <a:pPr lvl="1">
              <a:buNone/>
            </a:pPr>
            <a:endParaRPr lang="en-US" dirty="0"/>
          </a:p>
          <a:p>
            <a:r>
              <a:rPr lang="en-GB" sz="3000" b="1" i="1" dirty="0">
                <a:solidFill>
                  <a:schemeClr val="accent6">
                    <a:lumMod val="50000"/>
                  </a:schemeClr>
                </a:solidFill>
                <a:latin typeface="Arial" charset="0"/>
                <a:cs typeface="Arial" charset="0"/>
              </a:rPr>
              <a:t>N</a:t>
            </a:r>
            <a:r>
              <a:rPr lang="en-US" sz="3000" b="1" i="1" dirty="0">
                <a:solidFill>
                  <a:schemeClr val="accent6">
                    <a:lumMod val="50000"/>
                  </a:schemeClr>
                </a:solidFill>
                <a:latin typeface="Arial" charset="0"/>
                <a:cs typeface="Arial" charset="0"/>
              </a:rPr>
              <a:t>ever rub in your eyes or face with your hands or gloves. </a:t>
            </a:r>
          </a:p>
          <a:p>
            <a:pPr>
              <a:buNone/>
            </a:pPr>
            <a:endParaRPr lang="en-US" sz="3000" b="1" i="1" dirty="0">
              <a:solidFill>
                <a:schemeClr val="accent6">
                  <a:lumMod val="50000"/>
                </a:schemeClr>
              </a:solidFill>
              <a:latin typeface="Arial" charset="0"/>
              <a:cs typeface="Arial" charset="0"/>
            </a:endParaRPr>
          </a:p>
          <a:p>
            <a:r>
              <a:rPr lang="en-US" sz="3000" b="1" i="1" dirty="0">
                <a:solidFill>
                  <a:schemeClr val="accent6">
                    <a:lumMod val="50000"/>
                  </a:schemeClr>
                </a:solidFill>
                <a:latin typeface="Arial" charset="0"/>
                <a:cs typeface="Arial" charset="0"/>
              </a:rPr>
              <a:t>Never touch the phone or the taps wearing contaminated gloves</a:t>
            </a:r>
          </a:p>
          <a:p>
            <a:endParaRPr lang="en-US" sz="2600" b="1" i="1" dirty="0">
              <a:latin typeface="Arial" charset="0"/>
              <a:cs typeface="Arial" charset="0"/>
            </a:endParaRPr>
          </a:p>
          <a:p>
            <a:r>
              <a:rPr lang="en-US" b="1" i="1" dirty="0">
                <a:solidFill>
                  <a:srgbClr val="D22002"/>
                </a:solidFill>
                <a:latin typeface="Arial" charset="0"/>
                <a:cs typeface="Arial" charset="0"/>
              </a:rPr>
              <a:t>AAA principle: Always Add Acid to Water</a:t>
            </a:r>
          </a:p>
          <a:p>
            <a:pPr>
              <a:buNone/>
            </a:pPr>
            <a:endParaRPr lang="en-US" b="1" i="1" dirty="0">
              <a:solidFill>
                <a:srgbClr val="D22002"/>
              </a:solidFill>
              <a:latin typeface="Arial" charset="0"/>
              <a:cs typeface="Arial" charset="0"/>
            </a:endParaRPr>
          </a:p>
          <a:p>
            <a:pPr>
              <a:buNone/>
            </a:pPr>
            <a:endParaRPr lang="nl-NL" dirty="0">
              <a:latin typeface="Arial" charset="0"/>
              <a:cs typeface="Arial" charset="0"/>
            </a:endParaRPr>
          </a:p>
          <a:p>
            <a:endParaRPr lang="en-US" dirty="0"/>
          </a:p>
          <a:p>
            <a:endParaRPr lang="en-US" dirty="0"/>
          </a:p>
        </p:txBody>
      </p:sp>
      <p:sp>
        <p:nvSpPr>
          <p:cNvPr id="4" name="Text Box 6"/>
          <p:cNvSpPr txBox="1">
            <a:spLocks noChangeArrowheads="1"/>
          </p:cNvSpPr>
          <p:nvPr/>
        </p:nvSpPr>
        <p:spPr bwMode="auto">
          <a:xfrm>
            <a:off x="214314" y="6001777"/>
            <a:ext cx="8929687" cy="551423"/>
          </a:xfrm>
          <a:prstGeom prst="rect">
            <a:avLst/>
          </a:prstGeom>
          <a:noFill/>
          <a:ln w="12700">
            <a:noFill/>
            <a:miter lim="800000"/>
            <a:headEnd/>
            <a:tailEnd/>
          </a:ln>
        </p:spPr>
        <p:txBody>
          <a:bodyPr lIns="90477" tIns="44445" rIns="90477" bIns="44445">
            <a:spAutoFit/>
          </a:bodyPr>
          <a:lstStyle/>
          <a:p>
            <a:pPr>
              <a:lnSpc>
                <a:spcPct val="150000"/>
              </a:lnSpc>
              <a:buClr>
                <a:srgbClr val="000066"/>
              </a:buClr>
              <a:buSzPct val="75000"/>
              <a:buFont typeface="Wingdings" pitchFamily="2" charset="2"/>
              <a:buNone/>
            </a:pPr>
            <a:r>
              <a:rPr lang="en-US" sz="2000" b="1" dirty="0">
                <a:solidFill>
                  <a:srgbClr val="D22002"/>
                </a:solidFill>
                <a:latin typeface="Calibri" pitchFamily="34" charset="0"/>
              </a:rPr>
              <a:t>SOMEBODY WORKING AFTER YOU IN A LAB HAS TO TRUST EVERYTHING IS CLEAN</a:t>
            </a:r>
            <a:r>
              <a:rPr lang="en-GB" sz="2000" b="1" dirty="0">
                <a:solidFill>
                  <a:srgbClr val="D22002"/>
                </a:solidFill>
                <a:latin typeface="Calibri" pitchFamily="34" charset="0"/>
              </a:rPr>
              <a:t>!</a:t>
            </a:r>
            <a:endParaRPr lang="en-GB" sz="2000" dirty="0">
              <a:latin typeface="Calibri" pitchFamily="34" charset="0"/>
            </a:endParaRPr>
          </a:p>
        </p:txBody>
      </p:sp>
    </p:spTree>
    <p:extLst>
      <p:ext uri="{BB962C8B-B14F-4D97-AF65-F5344CB8AC3E}">
        <p14:creationId xmlns:p14="http://schemas.microsoft.com/office/powerpoint/2010/main" val="119994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0115-E588-634E-D6CD-D1CFFF3BF6E4}"/>
              </a:ext>
            </a:extLst>
          </p:cNvPr>
          <p:cNvSpPr>
            <a:spLocks noGrp="1"/>
          </p:cNvSpPr>
          <p:nvPr>
            <p:ph type="title"/>
          </p:nvPr>
        </p:nvSpPr>
        <p:spPr/>
        <p:txBody>
          <a:bodyPr/>
          <a:lstStyle/>
          <a:p>
            <a:r>
              <a:rPr lang="en-US" dirty="0"/>
              <a:t>Chemical Safety</a:t>
            </a:r>
            <a:endParaRPr lang="en-IN" dirty="0"/>
          </a:p>
        </p:txBody>
      </p:sp>
      <p:pic>
        <p:nvPicPr>
          <p:cNvPr id="5" name="Content Placeholder 4">
            <a:extLst>
              <a:ext uri="{FF2B5EF4-FFF2-40B4-BE49-F238E27FC236}">
                <a16:creationId xmlns:a16="http://schemas.microsoft.com/office/drawing/2014/main" id="{629BF732-5CFB-E99A-71E4-7F3AA5FD471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55756" y="3687095"/>
            <a:ext cx="1235383" cy="2546614"/>
          </a:xfrm>
        </p:spPr>
      </p:pic>
      <p:grpSp>
        <p:nvGrpSpPr>
          <p:cNvPr id="22" name="Group 21">
            <a:extLst>
              <a:ext uri="{FF2B5EF4-FFF2-40B4-BE49-F238E27FC236}">
                <a16:creationId xmlns:a16="http://schemas.microsoft.com/office/drawing/2014/main" id="{525DD339-685B-7C00-380E-618B96FCF40B}"/>
              </a:ext>
            </a:extLst>
          </p:cNvPr>
          <p:cNvGrpSpPr/>
          <p:nvPr/>
        </p:nvGrpSpPr>
        <p:grpSpPr>
          <a:xfrm>
            <a:off x="365463" y="3754270"/>
            <a:ext cx="6251302" cy="2646530"/>
            <a:chOff x="365463" y="3754270"/>
            <a:chExt cx="6251302" cy="2646530"/>
          </a:xfrm>
        </p:grpSpPr>
        <p:grpSp>
          <p:nvGrpSpPr>
            <p:cNvPr id="19" name="Group 18">
              <a:extLst>
                <a:ext uri="{FF2B5EF4-FFF2-40B4-BE49-F238E27FC236}">
                  <a16:creationId xmlns:a16="http://schemas.microsoft.com/office/drawing/2014/main" id="{86A7E100-FA3A-714D-3B0E-0DB094935CC3}"/>
                </a:ext>
              </a:extLst>
            </p:cNvPr>
            <p:cNvGrpSpPr/>
            <p:nvPr/>
          </p:nvGrpSpPr>
          <p:grpSpPr>
            <a:xfrm>
              <a:off x="365463" y="3754270"/>
              <a:ext cx="6251302" cy="400110"/>
              <a:chOff x="365463" y="3754270"/>
              <a:chExt cx="6251302" cy="400110"/>
            </a:xfrm>
          </p:grpSpPr>
          <p:sp>
            <p:nvSpPr>
              <p:cNvPr id="7" name="TextBox 6">
                <a:extLst>
                  <a:ext uri="{FF2B5EF4-FFF2-40B4-BE49-F238E27FC236}">
                    <a16:creationId xmlns:a16="http://schemas.microsoft.com/office/drawing/2014/main" id="{983277D4-9FF7-4619-D34D-D46008576798}"/>
                  </a:ext>
                </a:extLst>
              </p:cNvPr>
              <p:cNvSpPr txBox="1"/>
              <p:nvPr/>
            </p:nvSpPr>
            <p:spPr>
              <a:xfrm>
                <a:off x="643896" y="3754270"/>
                <a:ext cx="5972869" cy="400110"/>
              </a:xfrm>
              <a:prstGeom prst="rect">
                <a:avLst/>
              </a:prstGeom>
              <a:noFill/>
            </p:spPr>
            <p:txBody>
              <a:bodyPr wrap="square" rtlCol="0">
                <a:spAutoFit/>
              </a:bodyPr>
              <a:lstStyle/>
              <a:p>
                <a:r>
                  <a:rPr lang="en-US" dirty="0"/>
                  <a:t>Never work together with </a:t>
                </a:r>
                <a:r>
                  <a:rPr lang="en-US" sz="2000" b="1" u="sng" dirty="0"/>
                  <a:t>Flammables and Oxidizers..!!</a:t>
                </a:r>
                <a:endParaRPr lang="en-IN" b="1" u="sng" dirty="0"/>
              </a:p>
            </p:txBody>
          </p:sp>
          <p:sp>
            <p:nvSpPr>
              <p:cNvPr id="8" name="Multiplication Sign 7">
                <a:extLst>
                  <a:ext uri="{FF2B5EF4-FFF2-40B4-BE49-F238E27FC236}">
                    <a16:creationId xmlns:a16="http://schemas.microsoft.com/office/drawing/2014/main" id="{6A78A51E-3232-6AC2-8FCF-4624833E711E}"/>
                  </a:ext>
                </a:extLst>
              </p:cNvPr>
              <p:cNvSpPr/>
              <p:nvPr/>
            </p:nvSpPr>
            <p:spPr>
              <a:xfrm>
                <a:off x="365463" y="3822113"/>
                <a:ext cx="278433" cy="233645"/>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grpSp>
        <p:grpSp>
          <p:nvGrpSpPr>
            <p:cNvPr id="18" name="Group 17">
              <a:extLst>
                <a:ext uri="{FF2B5EF4-FFF2-40B4-BE49-F238E27FC236}">
                  <a16:creationId xmlns:a16="http://schemas.microsoft.com/office/drawing/2014/main" id="{CAF8BCE1-AA53-A304-2851-D5CA4F8EC07E}"/>
                </a:ext>
              </a:extLst>
            </p:cNvPr>
            <p:cNvGrpSpPr/>
            <p:nvPr/>
          </p:nvGrpSpPr>
          <p:grpSpPr>
            <a:xfrm>
              <a:off x="1476513" y="4572000"/>
              <a:ext cx="2438400" cy="1828800"/>
              <a:chOff x="838200" y="3292047"/>
              <a:chExt cx="3606008" cy="3206057"/>
            </a:xfrm>
          </p:grpSpPr>
          <p:sp>
            <p:nvSpPr>
              <p:cNvPr id="11" name="Plus Sign 10">
                <a:extLst>
                  <a:ext uri="{FF2B5EF4-FFF2-40B4-BE49-F238E27FC236}">
                    <a16:creationId xmlns:a16="http://schemas.microsoft.com/office/drawing/2014/main" id="{135B1558-A03A-2EE8-C9AE-CFA278F5AA03}"/>
                  </a:ext>
                </a:extLst>
              </p:cNvPr>
              <p:cNvSpPr/>
              <p:nvPr/>
            </p:nvSpPr>
            <p:spPr>
              <a:xfrm>
                <a:off x="2433918" y="3657600"/>
                <a:ext cx="533400" cy="63070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grpSp>
            <p:nvGrpSpPr>
              <p:cNvPr id="17" name="Group 16">
                <a:extLst>
                  <a:ext uri="{FF2B5EF4-FFF2-40B4-BE49-F238E27FC236}">
                    <a16:creationId xmlns:a16="http://schemas.microsoft.com/office/drawing/2014/main" id="{2444CF2C-C722-9F39-8B4A-9E3DB9DB342E}"/>
                  </a:ext>
                </a:extLst>
              </p:cNvPr>
              <p:cNvGrpSpPr/>
              <p:nvPr/>
            </p:nvGrpSpPr>
            <p:grpSpPr>
              <a:xfrm>
                <a:off x="838200" y="3292047"/>
                <a:ext cx="3606008" cy="3206057"/>
                <a:chOff x="838200" y="3292047"/>
                <a:chExt cx="3606008" cy="3206057"/>
              </a:xfrm>
            </p:grpSpPr>
            <p:pic>
              <p:nvPicPr>
                <p:cNvPr id="10" name="Picture 9">
                  <a:extLst>
                    <a:ext uri="{FF2B5EF4-FFF2-40B4-BE49-F238E27FC236}">
                      <a16:creationId xmlns:a16="http://schemas.microsoft.com/office/drawing/2014/main" id="{170F6897-28EF-A272-F865-3163E27FF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429000"/>
                  <a:ext cx="1295400" cy="1095375"/>
                </a:xfrm>
                <a:prstGeom prst="rect">
                  <a:avLst/>
                </a:prstGeom>
              </p:spPr>
            </p:pic>
            <p:pic>
              <p:nvPicPr>
                <p:cNvPr id="13" name="Picture 12">
                  <a:extLst>
                    <a:ext uri="{FF2B5EF4-FFF2-40B4-BE49-F238E27FC236}">
                      <a16:creationId xmlns:a16="http://schemas.microsoft.com/office/drawing/2014/main" id="{E2DEF377-5466-217A-08FC-5FD6B096AD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8808" y="3292047"/>
                  <a:ext cx="1295400" cy="1232328"/>
                </a:xfrm>
                <a:prstGeom prst="rect">
                  <a:avLst/>
                </a:prstGeom>
              </p:spPr>
            </p:pic>
            <p:sp>
              <p:nvSpPr>
                <p:cNvPr id="14" name="Multiplication Sign 13">
                  <a:extLst>
                    <a:ext uri="{FF2B5EF4-FFF2-40B4-BE49-F238E27FC236}">
                      <a16:creationId xmlns:a16="http://schemas.microsoft.com/office/drawing/2014/main" id="{F3BC781E-7B12-14EC-50F3-82C29D74D24F}"/>
                    </a:ext>
                  </a:extLst>
                </p:cNvPr>
                <p:cNvSpPr/>
                <p:nvPr/>
              </p:nvSpPr>
              <p:spPr>
                <a:xfrm>
                  <a:off x="1459006" y="4288304"/>
                  <a:ext cx="2362200" cy="22098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grpSp>
        </p:grpSp>
      </p:grpSp>
      <p:pic>
        <p:nvPicPr>
          <p:cNvPr id="21" name="Picture 20">
            <a:extLst>
              <a:ext uri="{FF2B5EF4-FFF2-40B4-BE49-F238E27FC236}">
                <a16:creationId xmlns:a16="http://schemas.microsoft.com/office/drawing/2014/main" id="{92A1ED44-D71D-8F10-C17D-BC24B667C7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630" y="1384506"/>
            <a:ext cx="4760286" cy="2014818"/>
          </a:xfrm>
          <a:prstGeom prst="rect">
            <a:avLst/>
          </a:prstGeom>
        </p:spPr>
      </p:pic>
      <p:grpSp>
        <p:nvGrpSpPr>
          <p:cNvPr id="4" name="Group 3">
            <a:extLst>
              <a:ext uri="{FF2B5EF4-FFF2-40B4-BE49-F238E27FC236}">
                <a16:creationId xmlns:a16="http://schemas.microsoft.com/office/drawing/2014/main" id="{46261362-79B6-E077-C948-BA287E309DFD}"/>
              </a:ext>
            </a:extLst>
          </p:cNvPr>
          <p:cNvGrpSpPr/>
          <p:nvPr/>
        </p:nvGrpSpPr>
        <p:grpSpPr>
          <a:xfrm>
            <a:off x="6390748" y="3313898"/>
            <a:ext cx="2553477" cy="3019786"/>
            <a:chOff x="6390748" y="3313898"/>
            <a:chExt cx="2553477" cy="3019786"/>
          </a:xfrm>
        </p:grpSpPr>
        <p:sp>
          <p:nvSpPr>
            <p:cNvPr id="15" name="TextBox 14">
              <a:extLst>
                <a:ext uri="{FF2B5EF4-FFF2-40B4-BE49-F238E27FC236}">
                  <a16:creationId xmlns:a16="http://schemas.microsoft.com/office/drawing/2014/main" id="{8E3A7837-9778-A7B9-C951-67C64EFABA82}"/>
                </a:ext>
              </a:extLst>
            </p:cNvPr>
            <p:cNvSpPr txBox="1"/>
            <p:nvPr/>
          </p:nvSpPr>
          <p:spPr>
            <a:xfrm>
              <a:off x="6390748" y="3363363"/>
              <a:ext cx="974306" cy="369332"/>
            </a:xfrm>
            <a:prstGeom prst="rect">
              <a:avLst/>
            </a:prstGeom>
            <a:noFill/>
          </p:spPr>
          <p:txBody>
            <a:bodyPr wrap="none" rtlCol="0">
              <a:spAutoFit/>
            </a:bodyPr>
            <a:lstStyle/>
            <a:p>
              <a:r>
                <a:rPr lang="en-US" b="1" dirty="0">
                  <a:solidFill>
                    <a:srgbClr val="FF0000"/>
                  </a:solidFill>
                </a:rPr>
                <a:t>Acetone</a:t>
              </a:r>
              <a:endParaRPr lang="en-IN" b="1" dirty="0">
                <a:solidFill>
                  <a:srgbClr val="FF0000"/>
                </a:solidFill>
              </a:endParaRPr>
            </a:p>
          </p:txBody>
        </p:sp>
        <p:grpSp>
          <p:nvGrpSpPr>
            <p:cNvPr id="25" name="Group 24">
              <a:extLst>
                <a:ext uri="{FF2B5EF4-FFF2-40B4-BE49-F238E27FC236}">
                  <a16:creationId xmlns:a16="http://schemas.microsoft.com/office/drawing/2014/main" id="{AD021BEF-C12E-CC39-EA9E-A4F6B350D79C}"/>
                </a:ext>
              </a:extLst>
            </p:cNvPr>
            <p:cNvGrpSpPr/>
            <p:nvPr/>
          </p:nvGrpSpPr>
          <p:grpSpPr>
            <a:xfrm>
              <a:off x="7173685" y="3313898"/>
              <a:ext cx="1770540" cy="3019786"/>
              <a:chOff x="7238710" y="3584993"/>
              <a:chExt cx="1770540" cy="3019786"/>
            </a:xfrm>
          </p:grpSpPr>
          <p:sp>
            <p:nvSpPr>
              <p:cNvPr id="26" name="Multiplication Sign 25">
                <a:extLst>
                  <a:ext uri="{FF2B5EF4-FFF2-40B4-BE49-F238E27FC236}">
                    <a16:creationId xmlns:a16="http://schemas.microsoft.com/office/drawing/2014/main" id="{F63BBBA8-9799-A7F6-2378-A5BEDD9ED186}"/>
                  </a:ext>
                </a:extLst>
              </p:cNvPr>
              <p:cNvSpPr/>
              <p:nvPr/>
            </p:nvSpPr>
            <p:spPr>
              <a:xfrm>
                <a:off x="7238710" y="5499879"/>
                <a:ext cx="1491080" cy="11049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27" name="TextBox 26">
                <a:extLst>
                  <a:ext uri="{FF2B5EF4-FFF2-40B4-BE49-F238E27FC236}">
                    <a16:creationId xmlns:a16="http://schemas.microsoft.com/office/drawing/2014/main" id="{F07BBCF7-4E03-96F5-07E2-7602D0025EC7}"/>
                  </a:ext>
                </a:extLst>
              </p:cNvPr>
              <p:cNvSpPr txBox="1"/>
              <p:nvPr/>
            </p:nvSpPr>
            <p:spPr>
              <a:xfrm>
                <a:off x="7990958" y="3584993"/>
                <a:ext cx="1018292" cy="369332"/>
              </a:xfrm>
              <a:prstGeom prst="rect">
                <a:avLst/>
              </a:prstGeom>
              <a:noFill/>
            </p:spPr>
            <p:txBody>
              <a:bodyPr wrap="none" rtlCol="0">
                <a:spAutoFit/>
              </a:bodyPr>
              <a:lstStyle/>
              <a:p>
                <a:r>
                  <a:rPr lang="en-US" b="1" dirty="0">
                    <a:solidFill>
                      <a:srgbClr val="FF0000"/>
                    </a:solidFill>
                  </a:rPr>
                  <a:t>Peroxide</a:t>
                </a:r>
                <a:endParaRPr lang="en-IN" b="1" dirty="0">
                  <a:solidFill>
                    <a:srgbClr val="FF0000"/>
                  </a:solidFill>
                </a:endParaRPr>
              </a:p>
            </p:txBody>
          </p:sp>
        </p:grpSp>
      </p:grpSp>
      <p:sp>
        <p:nvSpPr>
          <p:cNvPr id="9" name="TextBox 8">
            <a:extLst>
              <a:ext uri="{FF2B5EF4-FFF2-40B4-BE49-F238E27FC236}">
                <a16:creationId xmlns:a16="http://schemas.microsoft.com/office/drawing/2014/main" id="{870BA7E0-C4B2-2CD1-869A-1C55FF9977A8}"/>
              </a:ext>
            </a:extLst>
          </p:cNvPr>
          <p:cNvSpPr txBox="1"/>
          <p:nvPr/>
        </p:nvSpPr>
        <p:spPr>
          <a:xfrm>
            <a:off x="31163" y="4859452"/>
            <a:ext cx="1517723" cy="369332"/>
          </a:xfrm>
          <a:prstGeom prst="rect">
            <a:avLst/>
          </a:prstGeom>
          <a:noFill/>
        </p:spPr>
        <p:txBody>
          <a:bodyPr wrap="none" rtlCol="0">
            <a:spAutoFit/>
          </a:bodyPr>
          <a:lstStyle/>
          <a:p>
            <a:r>
              <a:rPr lang="en-US" b="1" dirty="0"/>
              <a:t>FLAMMABLES</a:t>
            </a:r>
            <a:endParaRPr lang="en-IN" b="1" dirty="0"/>
          </a:p>
        </p:txBody>
      </p:sp>
      <p:sp>
        <p:nvSpPr>
          <p:cNvPr id="3" name="TextBox 2">
            <a:extLst>
              <a:ext uri="{FF2B5EF4-FFF2-40B4-BE49-F238E27FC236}">
                <a16:creationId xmlns:a16="http://schemas.microsoft.com/office/drawing/2014/main" id="{D6C3254A-757A-BD71-221A-0C1FA9A99150}"/>
              </a:ext>
            </a:extLst>
          </p:cNvPr>
          <p:cNvSpPr txBox="1"/>
          <p:nvPr/>
        </p:nvSpPr>
        <p:spPr>
          <a:xfrm>
            <a:off x="4086906" y="4814880"/>
            <a:ext cx="1186030" cy="369332"/>
          </a:xfrm>
          <a:prstGeom prst="rect">
            <a:avLst/>
          </a:prstGeom>
          <a:noFill/>
        </p:spPr>
        <p:txBody>
          <a:bodyPr wrap="none" rtlCol="0">
            <a:spAutoFit/>
          </a:bodyPr>
          <a:lstStyle/>
          <a:p>
            <a:r>
              <a:rPr lang="en-US" b="1" dirty="0"/>
              <a:t>OXIDIZERS</a:t>
            </a:r>
            <a:endParaRPr lang="en-IN" b="1" dirty="0"/>
          </a:p>
        </p:txBody>
      </p:sp>
    </p:spTree>
    <p:extLst>
      <p:ext uri="{BB962C8B-B14F-4D97-AF65-F5344CB8AC3E}">
        <p14:creationId xmlns:p14="http://schemas.microsoft.com/office/powerpoint/2010/main" val="96418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5756"/>
            <a:ext cx="6858000" cy="588643"/>
          </a:xfrm>
        </p:spPr>
        <p:txBody>
          <a:bodyPr>
            <a:normAutofit fontScale="90000"/>
          </a:bodyPr>
          <a:lstStyle/>
          <a:p>
            <a:r>
              <a:rPr lang="en-US" sz="3200" dirty="0">
                <a:solidFill>
                  <a:srgbClr val="C00000"/>
                </a:solidFill>
              </a:rPr>
              <a:t>Wet Bench Protocol-PPE’s available in wet Etch </a:t>
            </a:r>
          </a:p>
        </p:txBody>
      </p:sp>
      <p:sp>
        <p:nvSpPr>
          <p:cNvPr id="6" name="Content Placeholder 2"/>
          <p:cNvSpPr>
            <a:spLocks noGrp="1"/>
          </p:cNvSpPr>
          <p:nvPr>
            <p:ph idx="1"/>
          </p:nvPr>
        </p:nvSpPr>
        <p:spPr>
          <a:xfrm>
            <a:off x="457200" y="1266826"/>
            <a:ext cx="8472488" cy="5286375"/>
          </a:xfrm>
        </p:spPr>
        <p:txBody>
          <a:bodyPr rtlCol="0">
            <a:normAutofit fontScale="92500" lnSpcReduction="20000"/>
          </a:bodyPr>
          <a:lstStyle/>
          <a:p>
            <a:pPr>
              <a:defRPr/>
            </a:pPr>
            <a:r>
              <a:rPr lang="en-US" sz="3600" dirty="0"/>
              <a:t>While working on wet bench, it is mandatory to </a:t>
            </a:r>
          </a:p>
          <a:p>
            <a:pPr lvl="1">
              <a:lnSpc>
                <a:spcPct val="110000"/>
              </a:lnSpc>
              <a:defRPr/>
            </a:pPr>
            <a:r>
              <a:rPr lang="en-US" sz="2600" dirty="0">
                <a:solidFill>
                  <a:srgbClr val="7030A0"/>
                </a:solidFill>
              </a:rPr>
              <a:t>Chemical resistant </a:t>
            </a:r>
            <a:r>
              <a:rPr lang="en-US" sz="2600" b="1" dirty="0">
                <a:solidFill>
                  <a:srgbClr val="7030A0"/>
                </a:solidFill>
              </a:rPr>
              <a:t>Aprons</a:t>
            </a:r>
          </a:p>
          <a:p>
            <a:pPr marL="263525" lvl="1" indent="0">
              <a:lnSpc>
                <a:spcPct val="110000"/>
              </a:lnSpc>
              <a:buNone/>
              <a:defRPr/>
            </a:pPr>
            <a:endParaRPr lang="en-US" sz="2600" b="1" dirty="0"/>
          </a:p>
          <a:p>
            <a:pPr lvl="1">
              <a:lnSpc>
                <a:spcPct val="110000"/>
              </a:lnSpc>
              <a:defRPr/>
            </a:pPr>
            <a:r>
              <a:rPr lang="en-US" sz="2600" dirty="0">
                <a:solidFill>
                  <a:srgbClr val="7030A0"/>
                </a:solidFill>
              </a:rPr>
              <a:t>Wear chemical resistant sleeves</a:t>
            </a:r>
          </a:p>
          <a:p>
            <a:pPr lvl="1">
              <a:lnSpc>
                <a:spcPct val="110000"/>
              </a:lnSpc>
              <a:defRPr/>
            </a:pPr>
            <a:endParaRPr lang="en-US" sz="2600" dirty="0"/>
          </a:p>
          <a:p>
            <a:pPr lvl="1">
              <a:lnSpc>
                <a:spcPct val="110000"/>
              </a:lnSpc>
              <a:defRPr/>
            </a:pPr>
            <a:r>
              <a:rPr lang="en-US" sz="2600" dirty="0">
                <a:solidFill>
                  <a:srgbClr val="7030A0"/>
                </a:solidFill>
              </a:rPr>
              <a:t>Wear safety glasses &amp; face shield</a:t>
            </a:r>
          </a:p>
          <a:p>
            <a:pPr lvl="1">
              <a:lnSpc>
                <a:spcPct val="110000"/>
              </a:lnSpc>
              <a:defRPr/>
            </a:pPr>
            <a:endParaRPr lang="en-US" sz="2600" dirty="0"/>
          </a:p>
          <a:p>
            <a:pPr lvl="1">
              <a:lnSpc>
                <a:spcPct val="110000"/>
              </a:lnSpc>
              <a:defRPr/>
            </a:pPr>
            <a:r>
              <a:rPr lang="en-US" sz="2600" dirty="0">
                <a:solidFill>
                  <a:srgbClr val="7030A0"/>
                </a:solidFill>
              </a:rPr>
              <a:t>Wear appropriate chemical resistant gloves</a:t>
            </a:r>
          </a:p>
          <a:p>
            <a:pPr lvl="1">
              <a:lnSpc>
                <a:spcPct val="110000"/>
              </a:lnSpc>
              <a:defRPr/>
            </a:pPr>
            <a:endParaRPr lang="en-US" sz="2600" dirty="0"/>
          </a:p>
          <a:p>
            <a:pPr lvl="1">
              <a:lnSpc>
                <a:spcPct val="110000"/>
              </a:lnSpc>
              <a:defRPr/>
            </a:pPr>
            <a:r>
              <a:rPr lang="en-US" sz="2600" dirty="0"/>
              <a:t>Make sure the exhaust is functioning by checking the Magnehelic gauge readings</a:t>
            </a:r>
            <a:endParaRPr lang="en-IN" sz="2600" dirty="0"/>
          </a:p>
        </p:txBody>
      </p:sp>
      <p:grpSp>
        <p:nvGrpSpPr>
          <p:cNvPr id="7" name="Group 8"/>
          <p:cNvGrpSpPr>
            <a:grpSpLocks/>
          </p:cNvGrpSpPr>
          <p:nvPr/>
        </p:nvGrpSpPr>
        <p:grpSpPr bwMode="auto">
          <a:xfrm>
            <a:off x="6477000" y="3886201"/>
            <a:ext cx="1928812" cy="814387"/>
            <a:chOff x="5072066" y="3589926"/>
            <a:chExt cx="2123375" cy="814388"/>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6" y="3661364"/>
              <a:ext cx="1143008" cy="726727"/>
            </a:xfrm>
            <a:prstGeom prst="rect">
              <a:avLst/>
            </a:prstGeom>
            <a:noFill/>
            <a:ln w="9525">
              <a:noFill/>
              <a:miter lim="800000"/>
              <a:headEnd/>
              <a:tailEnd/>
            </a:ln>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7950" y="3589926"/>
              <a:ext cx="837491" cy="814388"/>
            </a:xfrm>
            <a:prstGeom prst="rect">
              <a:avLst/>
            </a:prstGeom>
            <a:noFill/>
            <a:ln w="9525">
              <a:noFill/>
              <a:miter lim="800000"/>
              <a:headEnd/>
              <a:tailEnd/>
            </a:ln>
          </p:spPr>
        </p:pic>
      </p:grpSp>
      <p:pic>
        <p:nvPicPr>
          <p:cNvPr id="14"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61608" y="4953000"/>
            <a:ext cx="876300" cy="876300"/>
          </a:xfrm>
          <a:prstGeom prst="rect">
            <a:avLst/>
          </a:prstGeom>
          <a:noFill/>
          <a:ln w="9525">
            <a:noFill/>
            <a:miter lim="800000"/>
            <a:headEnd/>
            <a:tailEnd/>
          </a:ln>
        </p:spPr>
      </p:pic>
      <p:pic>
        <p:nvPicPr>
          <p:cNvPr id="16" name="Picture 15" descr="Image result for ansell chemical splash aprons"/>
          <p:cNvPicPr/>
          <p:nvPr/>
        </p:nvPicPr>
        <p:blipFill>
          <a:blip r:embed="rId6" cstate="email">
            <a:extLst>
              <a:ext uri="{28A0092B-C50C-407E-A947-70E740481C1C}">
                <a14:useLocalDpi xmlns:a14="http://schemas.microsoft.com/office/drawing/2010/main"/>
              </a:ext>
            </a:extLst>
          </a:blip>
          <a:srcRect/>
          <a:stretch>
            <a:fillRect/>
          </a:stretch>
        </p:blipFill>
        <p:spPr bwMode="auto">
          <a:xfrm>
            <a:off x="6973249" y="1800701"/>
            <a:ext cx="1905000" cy="1148716"/>
          </a:xfrm>
          <a:prstGeom prst="rect">
            <a:avLst/>
          </a:prstGeom>
          <a:noFill/>
          <a:ln w="9525">
            <a:noFill/>
            <a:miter lim="800000"/>
            <a:headEnd/>
            <a:tailEnd/>
          </a:ln>
        </p:spPr>
      </p:pic>
      <p:pic>
        <p:nvPicPr>
          <p:cNvPr id="4" name="Picture 3">
            <a:extLst>
              <a:ext uri="{FF2B5EF4-FFF2-40B4-BE49-F238E27FC236}">
                <a16:creationId xmlns:a16="http://schemas.microsoft.com/office/drawing/2014/main" id="{16F641A2-FBF4-FE58-5C90-C3D1C4B6A1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1746" y="2977516"/>
            <a:ext cx="1484003" cy="923925"/>
          </a:xfrm>
          <a:prstGeom prst="rect">
            <a:avLst/>
          </a:prstGeom>
        </p:spPr>
      </p:pic>
    </p:spTree>
    <p:extLst>
      <p:ext uri="{BB962C8B-B14F-4D97-AF65-F5344CB8AC3E}">
        <p14:creationId xmlns:p14="http://schemas.microsoft.com/office/powerpoint/2010/main" val="173805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3200" b="1" dirty="0">
                <a:solidFill>
                  <a:srgbClr val="C00000"/>
                </a:solidFill>
              </a:rPr>
              <a:t>Use of gloves</a:t>
            </a:r>
            <a:endParaRPr lang="en-GB" sz="3200" b="1" dirty="0">
              <a:solidFill>
                <a:srgbClr val="C00000"/>
              </a:solidFill>
            </a:endParaRPr>
          </a:p>
        </p:txBody>
      </p:sp>
      <p:sp>
        <p:nvSpPr>
          <p:cNvPr id="7171" name="Rectangle 3"/>
          <p:cNvSpPr>
            <a:spLocks noGrp="1" noChangeArrowheads="1"/>
          </p:cNvSpPr>
          <p:nvPr>
            <p:ph type="body" idx="1"/>
          </p:nvPr>
        </p:nvSpPr>
        <p:spPr>
          <a:xfrm>
            <a:off x="304800" y="1447800"/>
            <a:ext cx="8458200" cy="5105400"/>
          </a:xfrm>
        </p:spPr>
        <p:txBody>
          <a:bodyPr>
            <a:normAutofit/>
          </a:bodyPr>
          <a:lstStyle/>
          <a:p>
            <a:pPr lvl="1">
              <a:buNone/>
            </a:pPr>
            <a:r>
              <a:rPr lang="en-US" sz="2000" b="1" i="1" dirty="0">
                <a:solidFill>
                  <a:srgbClr val="FF0000"/>
                </a:solidFill>
                <a:latin typeface="Arial" charset="0"/>
                <a:cs typeface="Arial" charset="0"/>
              </a:rPr>
              <a:t> </a:t>
            </a:r>
            <a:endParaRPr lang="en-GB" sz="2000" b="1" i="1" dirty="0">
              <a:solidFill>
                <a:srgbClr val="FF0000"/>
              </a:solidFill>
              <a:latin typeface="Arial" charset="0"/>
              <a:cs typeface="Arial" charset="0"/>
            </a:endParaRPr>
          </a:p>
          <a:p>
            <a:pPr marL="0" indent="0">
              <a:buFont typeface="Wingdings" pitchFamily="2" charset="2"/>
              <a:buChar char="n"/>
            </a:pPr>
            <a:r>
              <a:rPr lang="en-GB" sz="2800" dirty="0">
                <a:latin typeface="Arial" charset="0"/>
                <a:cs typeface="Arial" charset="0"/>
              </a:rPr>
              <a:t>  </a:t>
            </a:r>
            <a:r>
              <a:rPr lang="en-GB" dirty="0">
                <a:latin typeface="Arial" charset="0"/>
                <a:cs typeface="Arial" charset="0"/>
              </a:rPr>
              <a:t>NITRILLE</a:t>
            </a:r>
          </a:p>
          <a:p>
            <a:pPr lvl="1"/>
            <a:r>
              <a:rPr lang="en-US" sz="2000" dirty="0">
                <a:latin typeface="Arial" charset="0"/>
                <a:cs typeface="Arial" charset="0"/>
              </a:rPr>
              <a:t>Thin chemical resistant gloves</a:t>
            </a:r>
          </a:p>
          <a:p>
            <a:pPr lvl="1"/>
            <a:r>
              <a:rPr lang="en-US" sz="2000" dirty="0">
                <a:latin typeface="Arial" charset="0"/>
                <a:cs typeface="Arial" charset="0"/>
              </a:rPr>
              <a:t>Strong material : used for protection against dilute acids</a:t>
            </a:r>
          </a:p>
          <a:p>
            <a:pPr marL="263525" lvl="1" indent="0">
              <a:buNone/>
            </a:pPr>
            <a:endParaRPr lang="en-US" sz="2000" dirty="0">
              <a:latin typeface="Arial" charset="0"/>
              <a:cs typeface="Arial" charset="0"/>
            </a:endParaRPr>
          </a:p>
          <a:p>
            <a:pPr lvl="1">
              <a:buFont typeface="Wingdings" pitchFamily="2" charset="2"/>
              <a:buNone/>
            </a:pPr>
            <a:endParaRPr lang="en-GB" sz="1800" dirty="0">
              <a:latin typeface="Arial" charset="0"/>
              <a:cs typeface="Arial" charset="0"/>
            </a:endParaRPr>
          </a:p>
          <a:p>
            <a:pPr marL="0" indent="0">
              <a:buFont typeface="Wingdings" pitchFamily="2" charset="2"/>
              <a:buChar char="n"/>
            </a:pPr>
            <a:r>
              <a:rPr lang="en-GB" sz="2800" dirty="0">
                <a:latin typeface="Arial" charset="0"/>
                <a:cs typeface="Arial" charset="0"/>
              </a:rPr>
              <a:t>  </a:t>
            </a:r>
            <a:r>
              <a:rPr lang="en-GB" dirty="0">
                <a:latin typeface="Arial" charset="0"/>
                <a:cs typeface="Arial" charset="0"/>
              </a:rPr>
              <a:t>TRIONIC (MAPA)</a:t>
            </a:r>
          </a:p>
          <a:p>
            <a:pPr lvl="1"/>
            <a:r>
              <a:rPr lang="en-US" sz="2000" dirty="0">
                <a:latin typeface="Arial" charset="0"/>
                <a:cs typeface="Arial" charset="0"/>
              </a:rPr>
              <a:t>Thick chemical resistant gloves : used for cleaning up leaks</a:t>
            </a:r>
            <a:endParaRPr lang="en-GB" sz="2000" dirty="0">
              <a:latin typeface="Arial" charset="0"/>
              <a:cs typeface="Arial" charset="0"/>
            </a:endParaRPr>
          </a:p>
          <a:p>
            <a:pPr lvl="1"/>
            <a:r>
              <a:rPr lang="en-US" sz="2000" dirty="0">
                <a:latin typeface="Arial" charset="0"/>
                <a:cs typeface="Arial" charset="0"/>
              </a:rPr>
              <a:t>Nevertheless don’t put your hands in liquid chemicals!</a:t>
            </a:r>
          </a:p>
          <a:p>
            <a:pPr lvl="1"/>
            <a:endParaRPr lang="en-US" sz="2000" dirty="0">
              <a:latin typeface="Arial" charset="0"/>
              <a:cs typeface="Arial" charset="0"/>
            </a:endParaRPr>
          </a:p>
          <a:p>
            <a:pPr marL="0" indent="0">
              <a:buFont typeface="Wingdings" pitchFamily="2" charset="2"/>
              <a:buChar char="n"/>
            </a:pPr>
            <a:r>
              <a:rPr lang="en-GB" dirty="0">
                <a:latin typeface="Arial" charset="0"/>
                <a:cs typeface="Arial" charset="0"/>
              </a:rPr>
              <a:t>F-</a:t>
            </a:r>
            <a:r>
              <a:rPr lang="en-GB" dirty="0" err="1">
                <a:latin typeface="Arial" charset="0"/>
                <a:cs typeface="Arial" charset="0"/>
              </a:rPr>
              <a:t>Telon</a:t>
            </a:r>
            <a:r>
              <a:rPr lang="en-GB" dirty="0">
                <a:latin typeface="Arial" charset="0"/>
                <a:cs typeface="Arial" charset="0"/>
              </a:rPr>
              <a:t> Gloves</a:t>
            </a:r>
          </a:p>
          <a:p>
            <a:pPr lvl="1"/>
            <a:r>
              <a:rPr lang="en-US" sz="2000" dirty="0">
                <a:latin typeface="Arial" charset="0"/>
                <a:cs typeface="Arial" charset="0"/>
              </a:rPr>
              <a:t>Thick  special nitrile gloves, resistant  against HF, </a:t>
            </a:r>
            <a:r>
              <a:rPr lang="en-US" sz="2000" dirty="0" err="1">
                <a:latin typeface="Arial" charset="0"/>
                <a:cs typeface="Arial" charset="0"/>
              </a:rPr>
              <a:t>Sulphuric</a:t>
            </a:r>
            <a:r>
              <a:rPr lang="en-US" sz="2000" dirty="0">
                <a:latin typeface="Arial" charset="0"/>
                <a:cs typeface="Arial" charset="0"/>
              </a:rPr>
              <a:t> acid aqua regia etc.;</a:t>
            </a:r>
          </a:p>
          <a:p>
            <a:pPr lvl="1"/>
            <a:endParaRPr lang="en-US" sz="2000" dirty="0">
              <a:latin typeface="Arial" charset="0"/>
              <a:cs typeface="Arial" charset="0"/>
            </a:endParaRPr>
          </a:p>
          <a:p>
            <a:pPr lvl="1"/>
            <a:endParaRPr lang="en-US" sz="2000" dirty="0">
              <a:latin typeface="Arial" charset="0"/>
              <a:cs typeface="Arial" charset="0"/>
            </a:endParaRPr>
          </a:p>
          <a:p>
            <a:pPr marL="263525" lvl="1" indent="0">
              <a:buNone/>
            </a:pPr>
            <a:endParaRPr lang="en-GB" sz="2000" dirty="0">
              <a:latin typeface="Arial" charset="0"/>
              <a:cs typeface="Arial" charset="0"/>
            </a:endParaRPr>
          </a:p>
          <a:p>
            <a:pPr lvl="1"/>
            <a:endParaRPr lang="en-GB" sz="1800" dirty="0">
              <a:latin typeface="Arial" charset="0"/>
              <a:cs typeface="Arial" charset="0"/>
            </a:endParaRPr>
          </a:p>
        </p:txBody>
      </p:sp>
      <p:pic>
        <p:nvPicPr>
          <p:cNvPr id="5" name="Picture 4" descr="Image result for nitrile gloves cleanroom"/>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1981200"/>
            <a:ext cx="1143000" cy="1600200"/>
          </a:xfrm>
          <a:prstGeom prst="rect">
            <a:avLst/>
          </a:prstGeom>
          <a:noFill/>
          <a:ln w="9525">
            <a:noFill/>
            <a:miter lim="800000"/>
            <a:headEnd/>
            <a:tailEnd/>
          </a:ln>
        </p:spPr>
      </p:pic>
    </p:spTree>
    <p:extLst>
      <p:ext uri="{BB962C8B-B14F-4D97-AF65-F5344CB8AC3E}">
        <p14:creationId xmlns:p14="http://schemas.microsoft.com/office/powerpoint/2010/main" val="132256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48482" y="1447800"/>
            <a:ext cx="7814493" cy="1905000"/>
            <a:chOff x="305918" y="914400"/>
            <a:chExt cx="8638057" cy="1905000"/>
          </a:xfrm>
        </p:grpSpPr>
        <p:sp>
          <p:nvSpPr>
            <p:cNvPr id="8195" name="Rectangle 2"/>
            <p:cNvSpPr>
              <a:spLocks noChangeArrowheads="1"/>
            </p:cNvSpPr>
            <p:nvPr/>
          </p:nvSpPr>
          <p:spPr bwMode="auto">
            <a:xfrm>
              <a:off x="305918" y="2450068"/>
              <a:ext cx="3953630" cy="369332"/>
            </a:xfrm>
            <a:prstGeom prst="rect">
              <a:avLst/>
            </a:prstGeom>
            <a:noFill/>
            <a:ln w="9525">
              <a:noFill/>
              <a:miter lim="800000"/>
              <a:headEnd/>
              <a:tailEnd/>
            </a:ln>
          </p:spPr>
          <p:txBody>
            <a:bodyPr wrap="none">
              <a:spAutoFit/>
            </a:bodyPr>
            <a:lstStyle/>
            <a:p>
              <a:r>
                <a:rPr lang="en-US" b="1" dirty="0">
                  <a:latin typeface="Calibri" pitchFamily="34" charset="0"/>
                </a:rPr>
                <a:t>F-</a:t>
              </a:r>
              <a:r>
                <a:rPr lang="en-US" b="1" dirty="0" err="1">
                  <a:latin typeface="Calibri" pitchFamily="34" charset="0"/>
                </a:rPr>
                <a:t>telon</a:t>
              </a:r>
              <a:r>
                <a:rPr lang="en-US" b="1" dirty="0">
                  <a:latin typeface="Calibri" pitchFamily="34" charset="0"/>
                </a:rPr>
                <a:t> gloves (Teflon incorporated</a:t>
              </a:r>
              <a:r>
                <a:rPr lang="en-IN" b="1" dirty="0">
                  <a:latin typeface="Calibri" pitchFamily="34" charset="0"/>
                </a:rPr>
                <a:t>)</a:t>
              </a:r>
              <a:endParaRPr lang="en-US" b="1" dirty="0">
                <a:latin typeface="Calibri" pitchFamily="34" charset="0"/>
              </a:endParaRPr>
            </a:p>
          </p:txBody>
        </p:sp>
        <p:pic>
          <p:nvPicPr>
            <p:cNvPr id="819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914400"/>
              <a:ext cx="2162175" cy="1409700"/>
            </a:xfrm>
            <a:prstGeom prst="rect">
              <a:avLst/>
            </a:prstGeom>
            <a:noFill/>
            <a:ln w="9525">
              <a:noFill/>
              <a:miter lim="800000"/>
              <a:headEnd/>
              <a:tailEnd/>
            </a:ln>
          </p:spPr>
        </p:pic>
        <p:sp>
          <p:nvSpPr>
            <p:cNvPr id="8199" name="Rectangle 7"/>
            <p:cNvSpPr>
              <a:spLocks noChangeArrowheads="1"/>
            </p:cNvSpPr>
            <p:nvPr/>
          </p:nvSpPr>
          <p:spPr bwMode="auto">
            <a:xfrm>
              <a:off x="6339884" y="2450068"/>
              <a:ext cx="1824392" cy="369332"/>
            </a:xfrm>
            <a:prstGeom prst="rect">
              <a:avLst/>
            </a:prstGeom>
            <a:noFill/>
            <a:ln w="9525">
              <a:noFill/>
              <a:miter lim="800000"/>
              <a:headEnd/>
              <a:tailEnd/>
            </a:ln>
          </p:spPr>
          <p:txBody>
            <a:bodyPr wrap="none">
              <a:spAutoFit/>
            </a:bodyPr>
            <a:lstStyle/>
            <a:p>
              <a:r>
                <a:rPr lang="en-GB" dirty="0">
                  <a:latin typeface="Calibri" pitchFamily="34" charset="0"/>
                </a:rPr>
                <a:t>TRIONIC (MAPA</a:t>
              </a:r>
              <a:endParaRPr lang="en-IN" dirty="0">
                <a:latin typeface="Calibri" pitchFamily="34" charset="0"/>
              </a:endParaRPr>
            </a:p>
          </p:txBody>
        </p:sp>
      </p:grpSp>
      <p:sp>
        <p:nvSpPr>
          <p:cNvPr id="19460" name="AutoShape 4" descr="data:image/jpeg;base64,/9j/4AAQSkZJRgABAQAAAQABAAD/2wCEAAkGBxQSEhQUEBIUFBUUEA8UFBUVEBAQFRUQFBQWFhQUFBcYHCggGBolHBQUITEhJSkrLi4uFx8zODMsNygtLisBCgoKDg0OFBAQFCscFBwrLCwrKywrLDcsKywrNywsLCssKywrLCwrLCssKywrKysrNysrKysrKysrKysrKysrK//AABEIANwA3AMBIgACEQEDEQH/xAAcAAAABwEBAAAAAAAAAAAAAAAAAQIDBAUGCAf/xABBEAABAwEEBAoIBAUFAQAAAAABAAIDEQQSITEFBkGRE1FTVGFxgZTR0hUWIjJCcqGxM1LB8ENikqLhBxSCssI0/8QAFwEBAQEBAAAAAAAAAAAAAAAAAAECA//EABsRAQEBAQEBAQEAAAAAAAAAAAABESESAlEx/9oADAMBAAIRAxEAPwD3FBcxjTtr53ae8zeZH6dtXO7T3mbzIOm0FzONN2rnVo7zN4o/Tdq51ae8zeKDpdBc0em7Tzq0d5m8UPTdq51ae8zeKDpdBc0DTdq51aO8zeKUNNWrnVo7zN4oOlUFzX6btXOrR3mbxQGmrVzq0d5m8UHSiC5s9N2rnVo7xN4oxpu1c6tHeZvFB0kgubfTdq51aO8zeKHpu1c6tHeZvFB0kgubfTdq51aO8zeKP03audWjvEvig6RQXNp01audWjvM3ik+mbVzq0d5m8UHSiC5r9NWrnVo7zN4ovTdq51aO8zeKDpVBc1+mrVzq0d5m8UDpq1c6tHeZvFB0oguavTdq51aO8zeKHpu1c6tHeZvFB0qguafTVq51aO8zeKL01audWjvM3ig6WQXNPpq1c6tHeZvFF6atXOrR3mbxRNVwYnGxpYSgrqkgIUSqIUUDdxKolBqWGIGwEoBO3EYYhhohFRPXEYYhhm4hdU2y2R0jg1gqT+6lb3Reh2QtFAC6mJpXHrOQQebliIMXrYhJ2fSqjyaJid70bD/AMQia8t4NC4vSJtXLO7+FT5XEKutGp8Z9yR7esNcP0RWHuIXFqZtUJB7r2O3t+6hS6uTt+CvyuDkFJcQuKXaLG9nvsc3raQmg1BHuIXFIuIrqCOWIBqfLUV1AyWorqeuIFiBi6hROliF1ATWJVxLDUaBu4juJyiOiBoBKa1OBqWGoENCVdSgEaKQAnIoi4gNFSTSiIM4qk9C3WregOCF+T8QjL8o4utE0vQGhhC3HFxpeI+w6FdCJLaAnBGiEtajuJQZTNLDEQ0IkZhB4k6QiuBAy6BqIRhP3UHhAwYht27KKstmr8EvvMAPG0XT9FbgdiO5hUYorGyanR7JXDoLWn9VEm1Of8ErHdbS37Ld0B2fREY+JDXms+rFobkwO+Vw+ygTaPkZ78bx1tK9W4KuaWIkNeO3EV1eo2zQMMhq5ja8YF37Kg0lqiBjA7H8rjhvQ1jS1JLVOtdifEaSNLTsqM+o7UxdRTVEYCMNSg1AlKDUoMSrqBKSSlOTZRYF9EZU24q91V1fNpfecKRtzP5jxBFW2qGiThNIPkB/7LZBhTsMAGygH26EbnDi+qMG2sxToaiDUvgyckQhhTlaI7hRhqBJISU6hc41Q0G8RQLU6G8SOigZLEACnqIi1XDTVEq4lFqMBMDRalcGUot4kRdRMCC1V0zqFWRdhiq6bMmlaCtBmegdKiqnWW2xMiMcvtOdQtY03S0/mr8I+6wZCm6QZKXufJG8Ekk1a4AdGWxQaopNEtrUprUsIE3UlyWSm3FAlxTDinHlP6M0e60SBjNuZ2Nb+YosP6v6HdaZKYhjSL5H/UdP2XqFlgEbQyMCgyA2KLo3RohjDIW1DduWO09JT1mtpabsmBpgafQrOpUoRE4ncn446Z4JMbwTn0p4PB4t6uoO6jSW9KWrqCp9EKJQ4ihwaGEU40RanrqSQgQI0GjanSeJCpRDaF1OhnQECOhMSGwERFEvsRh3QqtN0RliXUIE9CIiWkgBV7RRTLY6pp+6KM/FStRX6f0hwMJeMXH2W44Xj4ZrzZaHW61l8oYK3Y8OIXj7xVFdSNQuqSXIyklAhxTRcnHJtFhslTtHaYmga5sLrt8guIaL2AoMVCASw1Sql2jTE8gpJNI7oLj+iuNC6clAuvDnt2VBcPFR9Cauvlc10jS1meOBdxADYtdDYwzACmCx9EIs2koX5tew8bTfaOzMK0s8Yd+HI11Omh3FVk9gY/NtDxjBMDRL/gN7oIJO8KacaHhHtzqE+20Has7HbpojdeH07Hj64qws+lGOHtNG33TQ/wBJVn1KzYuWyVyToeqptpZ8MlPmaQpbJHEYXSOggrUqYlBwO1GQFF4b8wolNkptV1EppRkphsnWng8KnAQuo0QP7qrpgURUS6IJQkt6k1O+gT1FGtJUEOU4poGmP7ptKVI7Ej9FSa02wsgdTNxawHoOJ+gRWV01bjNK52ytG/IMlAokxuJOzcnqIplybcU45NPQNuKJTbLoqaT3InnpukDeVc2PU6V34jmxj+s7giszdTsJLXAtwcCCMKmo4gt/Y9TrO3F5e89JDBuCt7Lo6OPCKNrOkNqd5xRNZ/RWlLZJS/Zw8bXGsR66/wCFpzDeGVK57VIYzBPNCmJqPHZQMaKSwUyRtCXwaYiu0sSG1aAQK1qMVWtswe32mg7itDIwEU6CqWR4hfdcQLw9kHDcVn6jUqHNo2nuOc3oqSNxUd1nlG1rusUO8LRtLXAVw+3YUUljB937rONazbNJyt94PA2UN8bipMWn21o6721Yfsplpsn7oq6Wwg5tr2KdOLSLSEbsnFp6rw3hSYrVXBrmk5+8AdxWUdoFhyqOo0SfRj24MkceKvtfdX1TI2ZmeBiD90BbePHsosZHLaY8i09TnM8R9FMs+sMjfxo7w37iMVfTN+WsZaQeIYqWx1cllIdN2d+TnMPEcfBPtttMWSgjixBWp9GVopG7foo8uXWULNbOEbT4sMPBJmwWkQZhXHix7VkdeZsImbTfkI3Nb+q2Egw68F53rBaRLO9w90UY35W4BFxUsJGSdEpQDUoMRatNE6MbKTfcQBTIDGvTVauyaNgjHsRtx+I+06g4icgstouQh4GNDg4D6E9C00D9hzFB/lS/1F2xoKcbGOJMwYDD9hSYykZKEfGnLgpsRMbXNLFNioSWo2NoicUKoHbiJEK9aVTjCAqqo1m0aZoSG4Pb7TSDTEbO0K7oiLUs3iy48vsNstEeMbuytFbwa3uaaTQnrb4jwT+sWjuCkvtHsvrlkHbVFa4OGOeVaLjlnHRcQ6yQP2uBpkTX7KZFpCI5UJ6wfvRZ42BjxRw24H9U36KIqGu/9DcclZUsjVEg/A6nQ0U+6afCzaHA04gfss42W0w5NDh/LVv9pqFIg1r2SR3SM6C6frUK6mLN9jJyB7RRR5NHkZhSYdKxvxbLSv5hdG8YKYyYge1Q8RFKJkptUUui2nMVTDdF40b9MFpXXXdCFis4Bqnk9FWKwBjRtOGeKOc5qwnwG5V1pdRdGapdYdIcDES33neyzovZnsCwAYr3Wu0XprmyMU/5OxP6KmARYS1qXdSwEu6gf0VamteL/un2T2rRHMEbDQ9RyIWGgcC4B+AriRmFqbDE6L2XuvNJu1oatHSs0aqyPqFOhVFY5C2oOxXtld7IViU9dSgiKNo6FUG0YIwP1REgZocMAfogda1BpHGmHzDaadFVGdU5AkfvNTVWDiERmAz8VUTTBvvvazDIuFdwTTdJR/mcekM/UlTTFtaWNlaWkCmFdvbRef6a0kyxyhlqjdG1xdwcrTeY8duTuhaWXWKJntFjwMrwLXVJ2YKDpjWWyWmJ0EkL3seKUIa2h2EHYelOVZqJYNJ2eX8KdjsBmbpVm2F1MMRxggjeF43Lq2Qat8D9E5ZobVAaxTSs6nupuTzF17CQaGhxpxJmSA7cM15/ZNebfFg/g5qfnjune2iurF/qUw4WmyvZ/NG/hBuIBU8ovpbAw40umubTdTcLZY/wn14wcK/oUdk0/Yp/dtLGk/C88G76qyEFxuAvA5EYg9oWcxUaz6cF67MwtOJriD4FX1ima/8ADc13QMDuKoXQOcfaw46UNUl1jAyFD0FVK1TXuoWuGOBxKiWyUA1OTQSepuKY0ZZKCtTUcRKr9aprkDv5iGdhxP2XT5Rh5ZC5xcc3OLj1kko2sRxMUhsaKQGI7qduoXUFAAtZYbbwjM8aAO6HLKFp2fVK0Rb3RyUdgHYHCmOxS9G8gJLQdowPUclprI32R2LM6OF92HxMI7Rl2rTiZsbGmRzWim1Z0Oud0HOqNsnHXcVRWnW6L3YAZDxgFw7KJiOS1zmtCwHa51P7W571dMX1otTRjUN66E7lW2nTDKVcDhkaiMHeUmHVwu/ElcehtIxXsx+qm2XQMMeNwV4z7R+qm04qG6cvfhipw91rpcevJK4G0S5sea/nkuD+kLSVY3D6IG0DIBPP7Rno9XpSMXsZ8rKne4px2pzXe/I9x6TUbslb2i0luLnBgwxJAUOXS7B/ELvlFfqlkXaZGrDGtILqhwo5pypsPQQsraNVZWE5XQcH1FAP5qq9tuswZkzte6pPU0LLaV01JPg4m7sHWrJh1BugHYcTiMuzoTjQmGp9iIM2cHMA9iafotjvh3KYxPNC0KKfV5h/yKpqz6Ong/8AnmfGOJriG9rclpQ1C6pRSw6xaQiFHFkoHKRgne2iuND6+svUtlmLP543Okb2sOO5KuJuSysd7zQexMHoNimie0SWdwfG8ZtNcepZbXWW9JHE34Wue75nUA+gVDZ9HiJ4khc+N42tOY4iDn2qbNIXuLnmrjSppStBRWcRFZEl3U6iKIbuoUS6JV1Bm1GtrNu3JPSNJywUF4IwKjeNzq7ab8bHAmoA7CMCnNJ2QyytMpc9vETgB1bVR6nT+09h4g4deR/RbazuDcaEnIYLKJ9hs8bGgNaBhjhQDi7VN/3g+Gp6hVZi06yGHDgQcTm6uO5QJtcZzhG278rQDvNU2GVt5bXdFXkMB2ucGndmVWy6ajoaFz/lF0byscH2iV14tq4/E4lxp0E0optn0LaH+8+6OgJ6PK4m006huta3LMl58FCn03XB0p6mmn0CXBqsz+I97iOMq3s2i4ovdY0ZY0x+qdW4ooWvk9yJzsQan2Bhxk4qwh0FK7GSQMG0NGz5ir1nR9kH2lkeMj2NG0lwGCYkqg0xqwZGtuUvNwqTmOIrK2zRT4jR4odmIK1GktbmD2LKQ47ZNg+XjWcc8uNSSSdpxWhDFnKcbEVPjYnBGqIjGpxqlcGi4MImmUE4Ykm4hpKCOiJAEEEEQSCNBAGhPXUhjU4gxtoadiiq1dGq17KGiy6H9Fz8HKx3SAeo4FepWSzG7V1OjxXl+iTHw0fDAlgeC4DMji6luLXr9Z2j2WY5Ve6gw4gAoi1l0Qxxq+h7U9FYowPZA7BVYm0/6it2OZ1MiJ+6iSa/yPwjZK7qayIeKsiPRuCu40AHTRv3UeXSUTc31+Vpd9cl5s7SFrlyjYzpe90p3YIM0bO/8W0vpxMowfRMG7tWscceJb2vkazcFS2v/UAZQgE7ODYZf7jgqWHQMQNXAvPG8l5+qsY7K1uQA7FrBAtWsFunwa0tadr3E/2igUOPREjzWeQv6K0G5aIMSaJiVFgsIAwVhAwUSIwnAUWHgEdETX1SkQSFEZRBEBElJJQGQkliOqFVYGzGiLE7VBAxRKaE4QiDVAaCCCtFd/t1X6QsVcgrcIEKNKCPRrjmaIT6Ga7BxJCuHCiMBTBVWTQcbfhH3VlFZgMgnQlBUE1iWGoBGEB0QAR1QQGiLUYQqhQARokSIcYE7VRw6ieDkQookEVUBoIqo1YAgUEFcBIIwhRASCOiFEBII0FBsPUiHlJd7PKj9SYeUl3s8q1CCjTKu1HgP8SXezyohqLByku9nlWrQQZX1Gg5SXezyoeo8PKS72eVapBBlvUiHlJd8flQ9SIeUl3x+ValBBl/UmHlJd7PKh6kw8pLvZ5VqEEGX9SYeUl3s8qHqTDyku9nlWoQQZf1Jh5SXezyoepMPKS72eVahBBmPUqHlJN7PKlDU2HlJN7PKtKggzXqdDykm9nlQ9TYeUk3s8q0qCGM16mw8pJvZ5UPU6HlJN7PKtKghjN+p0PKSb2eVAanxcpJvZ5VpEE0xm/U+LlJN7PKh6nw8pJvZ5VpEE0xm/U+HlJN7PKh6nw8pJvZ5VpEE0xm/U+LlJN7PKh6nxcpJ/Z5VpEE0x//2Q=="/>
          <p:cNvSpPr>
            <a:spLocks noChangeAspect="1" noChangeArrowheads="1"/>
          </p:cNvSpPr>
          <p:nvPr/>
        </p:nvSpPr>
        <p:spPr bwMode="auto">
          <a:xfrm>
            <a:off x="155575" y="769938"/>
            <a:ext cx="304800" cy="304801"/>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19462" name="AutoShape 6" descr="data:image/jpeg;base64,/9j/4AAQSkZJRgABAQAAAQABAAD/2wCEAAkGBxQSEhQUEBIUFBUUEA8UFBUVEBAQFRUQFBQWFhQUFBcYHCggGBolHBQUITEhJSkrLi4uFx8zODMsNygtLisBCgoKDg0OFBAQFCscFBwrLCwrKywrLDcsKywrNywsLCssKywrLCwrLCssKywrKysrNysrKysrKysrKysrKysrK//AABEIANwA3AMBIgACEQEDEQH/xAAcAAAABwEBAAAAAAAAAAAAAAAAAQIDBAUGCAf/xABBEAABAwEEBAoIBAUFAQAAAAABAAIDEQQSITEFBkGRE1FTVGFxgZTR0hUWIjJCcqGxM1LB8ENikqLhBxSCssI0/8QAFwEBAQEBAAAAAAAAAAAAAAAAAAECA//EABsRAQEBAQEBAQEAAAAAAAAAAAABESESAlEx/9oADAMBAAIRAxEAPwD3FBcxjTtr53ae8zeZH6dtXO7T3mbzIOm0FzONN2rnVo7zN4o/Tdq51ae8zeKDpdBc0em7Tzq0d5m8UPTdq51ae8zeKDpdBc0DTdq51aO8zeKUNNWrnVo7zN4oOlUFzX6btXOrR3mbxQGmrVzq0d5m8UHSiC5s9N2rnVo7xN4oxpu1c6tHeZvFB0kgubfTdq51aO8zeKHpu1c6tHeZvFB0kgubfTdq51aO8zeKP03audWjvEvig6RQXNp01audWjvM3ik+mbVzq0d5m8UHSiC5r9NWrnVo7zN4ovTdq51aO8zeKDpVBc1+mrVzq0d5m8UDpq1c6tHeZvFB0oguavTdq51aO8zeKHpu1c6tHeZvFB0qguafTVq51aO8zeKL01audWjvM3ig6WQXNPpq1c6tHeZvFF6atXOrR3mbxRNVwYnGxpYSgrqkgIUSqIUUDdxKolBqWGIGwEoBO3EYYhhohFRPXEYYhhm4hdU2y2R0jg1gqT+6lb3Reh2QtFAC6mJpXHrOQQebliIMXrYhJ2fSqjyaJid70bD/AMQia8t4NC4vSJtXLO7+FT5XEKutGp8Z9yR7esNcP0RWHuIXFqZtUJB7r2O3t+6hS6uTt+CvyuDkFJcQuKXaLG9nvsc3raQmg1BHuIXFIuIrqCOWIBqfLUV1AyWorqeuIFiBi6hROliF1ATWJVxLDUaBu4juJyiOiBoBKa1OBqWGoENCVdSgEaKQAnIoi4gNFSTSiIM4qk9C3WregOCF+T8QjL8o4utE0vQGhhC3HFxpeI+w6FdCJLaAnBGiEtajuJQZTNLDEQ0IkZhB4k6QiuBAy6BqIRhP3UHhAwYht27KKstmr8EvvMAPG0XT9FbgdiO5hUYorGyanR7JXDoLWn9VEm1Of8ErHdbS37Ld0B2fREY+JDXms+rFobkwO+Vw+ygTaPkZ78bx1tK9W4KuaWIkNeO3EV1eo2zQMMhq5ja8YF37Kg0lqiBjA7H8rjhvQ1jS1JLVOtdifEaSNLTsqM+o7UxdRTVEYCMNSg1AlKDUoMSrqBKSSlOTZRYF9EZU24q91V1fNpfecKRtzP5jxBFW2qGiThNIPkB/7LZBhTsMAGygH26EbnDi+qMG2sxToaiDUvgyckQhhTlaI7hRhqBJISU6hc41Q0G8RQLU6G8SOigZLEACnqIi1XDTVEq4lFqMBMDRalcGUot4kRdRMCC1V0zqFWRdhiq6bMmlaCtBmegdKiqnWW2xMiMcvtOdQtY03S0/mr8I+6wZCm6QZKXufJG8Ekk1a4AdGWxQaopNEtrUprUsIE3UlyWSm3FAlxTDinHlP6M0e60SBjNuZ2Nb+YosP6v6HdaZKYhjSL5H/UdP2XqFlgEbQyMCgyA2KLo3RohjDIW1DduWO09JT1mtpabsmBpgafQrOpUoRE4ncn446Z4JMbwTn0p4PB4t6uoO6jSW9KWrqCp9EKJQ4ihwaGEU40RanrqSQgQI0GjanSeJCpRDaF1OhnQECOhMSGwERFEvsRh3QqtN0RliXUIE9CIiWkgBV7RRTLY6pp+6KM/FStRX6f0hwMJeMXH2W44Xj4ZrzZaHW61l8oYK3Y8OIXj7xVFdSNQuqSXIyklAhxTRcnHJtFhslTtHaYmga5sLrt8guIaL2AoMVCASw1Sql2jTE8gpJNI7oLj+iuNC6clAuvDnt2VBcPFR9Cauvlc10jS1meOBdxADYtdDYwzACmCx9EIs2koX5tew8bTfaOzMK0s8Yd+HI11Omh3FVk9gY/NtDxjBMDRL/gN7oIJO8KacaHhHtzqE+20Has7HbpojdeH07Hj64qws+lGOHtNG33TQ/wBJVn1KzYuWyVyToeqptpZ8MlPmaQpbJHEYXSOggrUqYlBwO1GQFF4b8wolNkptV1EppRkphsnWng8KnAQuo0QP7qrpgURUS6IJQkt6k1O+gT1FGtJUEOU4poGmP7ptKVI7Ej9FSa02wsgdTNxawHoOJ+gRWV01bjNK52ytG/IMlAokxuJOzcnqIplybcU45NPQNuKJTbLoqaT3InnpukDeVc2PU6V34jmxj+s7giszdTsJLXAtwcCCMKmo4gt/Y9TrO3F5e89JDBuCt7Lo6OPCKNrOkNqd5xRNZ/RWlLZJS/Zw8bXGsR66/wCFpzDeGVK57VIYzBPNCmJqPHZQMaKSwUyRtCXwaYiu0sSG1aAQK1qMVWtswe32mg7itDIwEU6CqWR4hfdcQLw9kHDcVn6jUqHNo2nuOc3oqSNxUd1nlG1rusUO8LRtLXAVw+3YUUljB937rONazbNJyt94PA2UN8bipMWn21o6721Yfsplpsn7oq6Wwg5tr2KdOLSLSEbsnFp6rw3hSYrVXBrmk5+8AdxWUdoFhyqOo0SfRj24MkceKvtfdX1TI2ZmeBiD90BbePHsosZHLaY8i09TnM8R9FMs+sMjfxo7w37iMVfTN+WsZaQeIYqWx1cllIdN2d+TnMPEcfBPtttMWSgjixBWp9GVopG7foo8uXWULNbOEbT4sMPBJmwWkQZhXHix7VkdeZsImbTfkI3Nb+q2Egw68F53rBaRLO9w90UY35W4BFxUsJGSdEpQDUoMRatNE6MbKTfcQBTIDGvTVauyaNgjHsRtx+I+06g4icgstouQh4GNDg4D6E9C00D9hzFB/lS/1F2xoKcbGOJMwYDD9hSYykZKEfGnLgpsRMbXNLFNioSWo2NoicUKoHbiJEK9aVTjCAqqo1m0aZoSG4Pb7TSDTEbO0K7oiLUs3iy48vsNstEeMbuytFbwa3uaaTQnrb4jwT+sWjuCkvtHsvrlkHbVFa4OGOeVaLjlnHRcQ6yQP2uBpkTX7KZFpCI5UJ6wfvRZ42BjxRw24H9U36KIqGu/9DcclZUsjVEg/A6nQ0U+6afCzaHA04gfss42W0w5NDh/LVv9pqFIg1r2SR3SM6C6frUK6mLN9jJyB7RRR5NHkZhSYdKxvxbLSv5hdG8YKYyYge1Q8RFKJkptUUui2nMVTDdF40b9MFpXXXdCFis4Bqnk9FWKwBjRtOGeKOc5qwnwG5V1pdRdGapdYdIcDES33neyzovZnsCwAYr3Wu0XprmyMU/5OxP6KmARYS1qXdSwEu6gf0VamteL/un2T2rRHMEbDQ9RyIWGgcC4B+AriRmFqbDE6L2XuvNJu1oatHSs0aqyPqFOhVFY5C2oOxXtld7IViU9dSgiKNo6FUG0YIwP1REgZocMAfogda1BpHGmHzDaadFVGdU5AkfvNTVWDiERmAz8VUTTBvvvazDIuFdwTTdJR/mcekM/UlTTFtaWNlaWkCmFdvbRef6a0kyxyhlqjdG1xdwcrTeY8duTuhaWXWKJntFjwMrwLXVJ2YKDpjWWyWmJ0EkL3seKUIa2h2EHYelOVZqJYNJ2eX8KdjsBmbpVm2F1MMRxggjeF43Lq2Qat8D9E5ZobVAaxTSs6nupuTzF17CQaGhxpxJmSA7cM15/ZNebfFg/g5qfnjune2iurF/qUw4WmyvZ/NG/hBuIBU8ovpbAw40umubTdTcLZY/wn14wcK/oUdk0/Yp/dtLGk/C88G76qyEFxuAvA5EYg9oWcxUaz6cF67MwtOJriD4FX1ima/8ADc13QMDuKoXQOcfaw46UNUl1jAyFD0FVK1TXuoWuGOBxKiWyUA1OTQSepuKY0ZZKCtTUcRKr9aprkDv5iGdhxP2XT5Rh5ZC5xcc3OLj1kko2sRxMUhsaKQGI7qduoXUFAAtZYbbwjM8aAO6HLKFp2fVK0Rb3RyUdgHYHCmOxS9G8gJLQdowPUclprI32R2LM6OF92HxMI7Rl2rTiZsbGmRzWim1Z0Oud0HOqNsnHXcVRWnW6L3YAZDxgFw7KJiOS1zmtCwHa51P7W571dMX1otTRjUN66E7lW2nTDKVcDhkaiMHeUmHVwu/ElcehtIxXsx+qm2XQMMeNwV4z7R+qm04qG6cvfhipw91rpcevJK4G0S5sea/nkuD+kLSVY3D6IG0DIBPP7Rno9XpSMXsZ8rKne4px2pzXe/I9x6TUbslb2i0luLnBgwxJAUOXS7B/ELvlFfqlkXaZGrDGtILqhwo5pypsPQQsraNVZWE5XQcH1FAP5qq9tuswZkzte6pPU0LLaV01JPg4m7sHWrJh1BugHYcTiMuzoTjQmGp9iIM2cHMA9iafotjvh3KYxPNC0KKfV5h/yKpqz6Ong/8AnmfGOJriG9rclpQ1C6pRSw6xaQiFHFkoHKRgne2iuND6+svUtlmLP543Okb2sOO5KuJuSysd7zQexMHoNimie0SWdwfG8ZtNcepZbXWW9JHE34Wue75nUA+gVDZ9HiJ4khc+N42tOY4iDn2qbNIXuLnmrjSppStBRWcRFZEl3U6iKIbuoUS6JV1Bm1GtrNu3JPSNJywUF4IwKjeNzq7ab8bHAmoA7CMCnNJ2QyytMpc9vETgB1bVR6nT+09h4g4deR/RbazuDcaEnIYLKJ9hs8bGgNaBhjhQDi7VN/3g+Gp6hVZi06yGHDgQcTm6uO5QJtcZzhG278rQDvNU2GVt5bXdFXkMB2ucGndmVWy6ajoaFz/lF0byscH2iV14tq4/E4lxp0E0optn0LaH+8+6OgJ6PK4m006huta3LMl58FCn03XB0p6mmn0CXBqsz+I97iOMq3s2i4ovdY0ZY0x+qdW4ooWvk9yJzsQan2Bhxk4qwh0FK7GSQMG0NGz5ir1nR9kH2lkeMj2NG0lwGCYkqg0xqwZGtuUvNwqTmOIrK2zRT4jR4odmIK1GktbmD2LKQ47ZNg+XjWcc8uNSSSdpxWhDFnKcbEVPjYnBGqIjGpxqlcGi4MImmUE4Ykm4hpKCOiJAEEEEQSCNBAGhPXUhjU4gxtoadiiq1dGq17KGiy6H9Fz8HKx3SAeo4FepWSzG7V1OjxXl+iTHw0fDAlgeC4DMji6luLXr9Z2j2WY5Ve6gw4gAoi1l0Qxxq+h7U9FYowPZA7BVYm0/6it2OZ1MiJ+6iSa/yPwjZK7qayIeKsiPRuCu40AHTRv3UeXSUTc31+Vpd9cl5s7SFrlyjYzpe90p3YIM0bO/8W0vpxMowfRMG7tWscceJb2vkazcFS2v/UAZQgE7ODYZf7jgqWHQMQNXAvPG8l5+qsY7K1uQA7FrBAtWsFunwa0tadr3E/2igUOPREjzWeQv6K0G5aIMSaJiVFgsIAwVhAwUSIwnAUWHgEdETX1SkQSFEZRBEBElJJQGQkliOqFVYGzGiLE7VBAxRKaE4QiDVAaCCCtFd/t1X6QsVcgrcIEKNKCPRrjmaIT6Ga7BxJCuHCiMBTBVWTQcbfhH3VlFZgMgnQlBUE1iWGoBGEB0QAR1QQGiLUYQqhQARokSIcYE7VRw6ieDkQookEVUBoIqo1YAgUEFcBIIwhRASCOiFEBII0FBsPUiHlJd7PKj9SYeUl3s8q1CCjTKu1HgP8SXezyohqLByku9nlWrQQZX1Gg5SXezyoeo8PKS72eVapBBlvUiHlJd8flQ9SIeUl3x+ValBBl/UmHlJd7PKh6kw8pLvZ5VqEEGX9SYeUl3s8qHqTDyku9nlWoQQZf1Jh5SXezyoepMPKS72eVahBBmPUqHlJN7PKlDU2HlJN7PKtKggzXqdDykm9nlQ9TYeUk3s8q0qCGM16mw8pJvZ5UPU6HlJN7PKtKghjN+p0PKSb2eVAanxcpJvZ5VpEE0xm/U+LlJN7PKh6nw8pJvZ5VpEE0xm/U+HlJN7PKh6nw8pJvZ5VpEE0xm/U+LlJN7PKh6nxcpJ/Z5VpEE0x//2Q=="/>
          <p:cNvSpPr>
            <a:spLocks noChangeAspect="1" noChangeArrowheads="1"/>
          </p:cNvSpPr>
          <p:nvPr/>
        </p:nvSpPr>
        <p:spPr bwMode="auto">
          <a:xfrm>
            <a:off x="155575" y="769938"/>
            <a:ext cx="304800" cy="304801"/>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19464" name="AutoShape 8" descr="data:image/jpeg;base64,/9j/4AAQSkZJRgABAQAAAQABAAD/2wCEAAkGBxQTEhQUExQWFhQXFBQUGBQYFxYXFBcUFBQXFxUVFBYYHSggGBwlHBQVITEhJSkrLi4uFx8zODMsNygtLisBCgoKDg0OGhAQGywkHyQsLCwsLCwsLCwsLCwsLCwsLCwsLCwsLCwsLCwsLCwsLCwsLCwsLCwsLCwsLCwsLCwsLP/AABEIAOEA4QMBIgACEQEDEQH/xAAbAAEAAwEBAQEAAAAAAAAAAAAAAgMEAQUGB//EADQQAAIBAQUFBwMFAQADAAAAAAABAhEDBCExQRJRYXGRBYGhscHR8BMi4RQyQlLxYiOSov/EABkBAQADAQEAAAAAAAAAAAAAAAABAgMEBf/EACsRAQEAAgEEAQIFBAMAAAAAAAABAhEDEiExQVEicQQTMmHwobHh8XKBkf/aAAwDAQACEQMRAD8A/cQAAAAAAAAAAAAAAAAAAAAAAAAAAAAAAAAAAAAAAAAAAAAAAAAcboYbzfdI9fYrllJ5TJtvB5Cvc/7eRON/nwfcVnLFuivUB5y7Rf8AXxLI9orVNeJPXijpraCiF7g9euBei0u1QAEgAAAAAAAAAAAAAAAAAAAAAAAAcbOnnXy8VwWXmyuWWomTaN7vG1gsvMysM4c2V22k06gzlTjZRLpxHDrA4djatZNrkNk4OrRprs+0ZLOj8H4Fy7SWsWeccTLzmyiOiPWj2hB713exphNNVWKPnXOrpHve78/OehWskktp4caFsOa3yrlxvcB46vs1r1SJx7SluTNfzcVeivVBgs+01rGnLE12VtGX7XXz6FplL4VssWAAsgAAAAAAAAAAAAy3u8UwWfkRbJNpk2pvl5r9qy14mRkqHDkzytbSaVthM6zlCizrI1JUORA5Q6kdYYtA5QipUOtlUuGO/wB42FX5wNNtaUVTy7jF21r9Rr/xQdI1ynOuLW+MaZ7+TKZW3tFp817F1hSKwo3i99XnXj/mhJhyI1NlHaEJknIjJkDiYUmnVYcsBFHSRdC+zWteaNEO1HrHoYRQtOTKK9MetZ9oQetOaNMJp4pp8j59onZWji6xdPmppOb5VvH8PfBhu/aCeEsHv0/BtTqbzKXwzssdABKAAz3i8bOCz8iLZJupk2Xm3pgs/I89knxFDkz5OqtscdIpBI7JCMSiytnGi2hEjYgcJ0OUI2lE4jtDhA5JFdrOiJzkZFB2jp/FZv0XErb6ShGwdq8cLNPTObrknot77uXoRVFRKiWCSySWSSJUpRLBZUOmskxVt2hQ40TIsdRpA7QSR1DYJHKEgQONESw4wlEJHSSYQjQ9i52WzHHN48jxbWeiPU7PhPOTdNF6m3D5U5PDaADqYqraTpgjz2z1GzyL5eJSf24JZceZzc87b2140mdRk/UtZx9PdD9Wv6vqvY5OvFt01qz5EkzC75/w6LihZ39SbTWytK5d9Mh+Zj8nTW0i0Q+VWK8DsZEiVDlDtQ2Nit1K5sutCqFltYvLzJQzxg5umS1fojXCCSoskWKOGBwTUL3RZxkmRaGxxBho5QDkjmySidqTsRI1JtnSRGokdocYHEztQUWktqtMlrvY8IXdn7Kl9/PFVxPbhbxeUl1PAsYUPRuF3q9p5LLizbhyviRTkk8vSAB1MWe9p04GDaVdOqPUtbJSzPKvV32Xng+WXE5efG/qa8d9JOS1OqKM201k6rdmu5Mi7VrTz/w5uzVplBGa2ue4sjatquC5litd/XTqUywlWl0876Mo5fPYk72/5JM9B4kJWCehWYXHxU7l8ssL3F51XPFdTR9SL/ktFh8wKbS6Ix21xYueUnjZqV6ttOKTcnRYZ19CuwvcZR2lJPhWlOH3U3eJ51l2ls/ZbJtNU283T/pfy558z5/t+3cbaP6ebySWzX7pNtuLTzWCzwzGXPJNzx8eyce7r/T7CN4wbphvTr1oTVqeLcL1aKMVNLaSzjVLp+e5G6N6etHzVPFUJnJL7LjY2qR0yxvC1TXJp+GHmWxmnk15PxLqrEA2cqNjjiKByO1J2OSQONnUiyAA4xBTe/204oLBJav4wvuk1oqL3+cBBY16ch72NV1sNp00Wb+bz2Ixpgjxrrf1Cq2W6613V/PU9izlVJ0pXQ6+Hp12Y8m9pAA2ZhkvVz2qtPE1grljMpqpl0+ftLBr2Kttp5PuNl7vVZYLBYV3lf7jzcsZMtY11S9u6pSTVMvA5BNPB+n+lv6dlc4NZFb+6Yn9ama6YPpSngTjbLf3PDxyMkrXRolDZlrTmJlvx3NNjnw6Y+QzzME7OUWufLlmWO8yWarzwfX3J6p7NKL9dKuvA8/sPs9NytZatqPCGr5yaryoeza20JKkm1Xg8eCa/B48O34fUVhZwtG4vZezBRhFRwbbcsly3Izywx6pVpbrT1ZXZPIk7sZtqecVz2m22tySwXiWK8caPc8H7eI+hHd2d24lUoSXEv8AqvUkrQno+DbDG9yhvXLFdHgXWXaddFyf2vwdC2TTzKJ3WD0K/XPe09q0q8xef2vjVrql6FuNPVYruZ5E7jKP7JPl+MiVje5wlSSwebS81kWx5ZP1TSLj8PWgyZns7ZPLPdXB8n6MsVonzNtqaWFVrOiqWVK5KrXX54k+hCKoueBKbpSncRcqvDQ7LHy9wL+zrvtSr/FfEe2ZrhCkFxxNJ28WHTiwzu6AA0UCq8WbkqJ03loIs32Hk3m6OKrVU35eZm2TffvuwawW/UwfQp+104aHn8uMmXaOnC2zu6rVrjwZJTi9WvFeGJVJtZroyCtI8uZl1fK2l7sm8lXlj+SiV2rpQmparFb811Jq334iyVMtYpWLbzfVnJbS1PSWy9e54eORG1sN/qV6L5ieqPKds6UaVOWJ5se1LOxwVjKU5zxaaTk3VrTLN40piz37a7VWKovHoY7PslOW01TRLVVzrxKZfmbmlp0+0rt2pGWEoOD57S60T8DfOMZLRrOu5epl/QJENhxyLTLKdsojU9LJ3fWLo+eZRO0cf3RrxWD9vItjeU81TjHDw9jrpLKSfB/a/HDxJkl/Tf59kfdnVtB/ypwkmvFVJxi96e5p+5G1um9Nc15Gf9O17rAjqynaxOo2fVaz6CTUjMracVTNbnl0yJwvEXmnHisV0/wnqxv+UaqNpYtYxfdoyUL2spVT3/NOfUsjSmEk+eH48ROwebi+ea6rAdNneJ3L5bLKXfuayOTnTa5KnzmZbvNxeGWqeT4rczZaqsU/+vCjZpjluKWK7KH293iXXaz2pJd3uyE3RfPn+Ho9k2NKvuXqbceO8pFcrqbegkdAO5zAAAAADjVczNa3NPLDyNQK5YTLymWzw8i2sWs13medkme80UWlzi9KcUcuf4Xfhrjy/Lwnd6Oqwe8bclnR+fU9S07PejT54Gad2ks4vz8jnvDni1mcrMmnl01/JX9Ldg13MsnZ+pGMpR4rc/mBn/yW+yq3vM0q6p4OirXyfeY7DtO3c8FFwWbkvuWGUXGiePDI9lOM16PP5xKHaQi1GsU8KLajWvKtdRcc+16uxLPh1X7+0aPg8PVk1aRfxe5VOCpTuK/0+qZP1e0dls7CL+UKbW5/gjKM0RjeZLNNcYtrw1K3pvmJ7o0nH9ra4ad6eDJfqP7R744f/Lw8iX6xauvNeb/JYrSL/GPhmvEmftT7xXZ7MnSMk3/XKX/q8X3VKp2JK83CM1hpjVac1miNnazWE1tU31r3Sz9CL5+qf9+v5/6n7KJWGJOzrHFNrvZfG2g8pbL3Ty7pLDrQnOylnspresV4CY+8Tfyr+s9X5GqwxzfzgZY2b3eJssI0RphvfdW6cgm34d59BYWezFL5XU87suwq9p5LzPVO7gx1NufkvfQADdmAAAAAAAAAAAAAKba7Rlmsd+pltOzt0uv4PQBnlxY5eYtMrHzV8uri9zXyqZhsLo3NyeNK4vVvPwr1PsLWzUlRo86dye1srKn7qKnnU4eX8J9Us8N8Obt3eUm1hmuPo8ycbRcV5dV7Gu0uU1o3xST9amW1sqZ4c016FOjPFbqlGn3b1iuqORpqVUo8Gu5qvnUlJy18VXzxI3+yVjs47kUzuy0wG3vXT2fuWrhj81WhHTjTdij6Uo4p+j6ltlbRk6Swl4P2ZPaKLeyTHeeE+VtvdIvQxqwlZusJNcNO9ZMtsr1KOEsV4o1walk6+feivTMruef6p3Z5cu1sp4NKMvB8t3I0OyevJc3gUyuxr7ITljLFReFd/wCPU6OKXK6rPPtNvTu9lsxS+V1LAD0ZNOUAAAAAAAAAAAAAAAAAAAAAAABGVmnmk+aKJ3GD/jTlh5GkEXGXyndjzbXslPKVOa9qGSfZE1lR8n7+57oMsuDC+lpyZR81OwnB/esHk9a7qrB9/UgnXLJdeh9PKNczxr72U09qz501XIw5OC4zePf+7THkl8vPtIplKTi8MC1yaf3LhukvnElsp5HLqX7tt6WRvW1HZp9zwrwfqe/dbHYio7vPU8Ls+71tI869MT6M7fw0ut1hy31AAHUxAAAAAAAAAAAAAAAAAAAAAAAAAAAAAAAAU3i6xmvuXfr1PMtux2sYy7te5nsgzz4scvMWmdnh53ZVi6bTzxS5bz0QC2OPTNIt3dgALIAAAAAAAAAAAAAAAAAAAAAAAAAAAAAAAAAAAAAAAAAAAAAAAAAAAAAAAAAAAAAAAAAAAAAAAAAAAAAAAAAAAAAH/9k="/>
          <p:cNvSpPr>
            <a:spLocks noChangeAspect="1" noChangeArrowheads="1"/>
          </p:cNvSpPr>
          <p:nvPr/>
        </p:nvSpPr>
        <p:spPr bwMode="auto">
          <a:xfrm>
            <a:off x="155575" y="-1371600"/>
            <a:ext cx="4762500" cy="4762500"/>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19466" name="AutoShape 10" descr="data:image/jpeg;base64,/9j/4AAQSkZJRgABAQAAAQABAAD/2wCEAAkGBxQSEhQUEBIUFBUUEA8UFBUVEBAQFRUQFBQWFhQUFBcYHCggGBolHBQUITEhJSkrLi4uFx8zODMsNygtLisBCgoKDg0OFBAQFCscFBwrLCwrKywrLDcsKywrNywsLCssKywrLCwrLCssKywrKysrNysrKysrKysrKysrKysrK//AABEIANwA3AMBIgACEQEDEQH/xAAcAAAABwEBAAAAAAAAAAAAAAAAAQIDBAUGCAf/xABBEAABAwEEBAoIBAUFAQAAAAABAAIDEQQSITEFBkGRE1FTVGFxgZTR0hUWIjJCcqGxM1LB8ENikqLhBxSCssI0/8QAFwEBAQEBAAAAAAAAAAAAAAAAAAECA//EABsRAQEBAQEBAQEAAAAAAAAAAAABESESAlEx/9oADAMBAAIRAxEAPwD3FBcxjTtr53ae8zeZH6dtXO7T3mbzIOm0FzONN2rnVo7zN4o/Tdq51ae8zeKDpdBc0em7Tzq0d5m8UPTdq51ae8zeKDpdBc0DTdq51aO8zeKUNNWrnVo7zN4oOlUFzX6btXOrR3mbxQGmrVzq0d5m8UHSiC5s9N2rnVo7xN4oxpu1c6tHeZvFB0kgubfTdq51aO8zeKHpu1c6tHeZvFB0kgubfTdq51aO8zeKP03audWjvEvig6RQXNp01audWjvM3ik+mbVzq0d5m8UHSiC5r9NWrnVo7zN4ovTdq51aO8zeKDpVBc1+mrVzq0d5m8UDpq1c6tHeZvFB0oguavTdq51aO8zeKHpu1c6tHeZvFB0qguafTVq51aO8zeKL01audWjvM3ig6WQXNPpq1c6tHeZvFF6atXOrR3mbxRNVwYnGxpYSgrqkgIUSqIUUDdxKolBqWGIGwEoBO3EYYhhohFRPXEYYhhm4hdU2y2R0jg1gqT+6lb3Reh2QtFAC6mJpXHrOQQebliIMXrYhJ2fSqjyaJid70bD/AMQia8t4NC4vSJtXLO7+FT5XEKutGp8Z9yR7esNcP0RWHuIXFqZtUJB7r2O3t+6hS6uTt+CvyuDkFJcQuKXaLG9nvsc3raQmg1BHuIXFIuIrqCOWIBqfLUV1AyWorqeuIFiBi6hROliF1ATWJVxLDUaBu4juJyiOiBoBKa1OBqWGoENCVdSgEaKQAnIoi4gNFSTSiIM4qk9C3WregOCF+T8QjL8o4utE0vQGhhC3HFxpeI+w6FdCJLaAnBGiEtajuJQZTNLDEQ0IkZhB4k6QiuBAy6BqIRhP3UHhAwYht27KKstmr8EvvMAPG0XT9FbgdiO5hUYorGyanR7JXDoLWn9VEm1Of8ErHdbS37Ld0B2fREY+JDXms+rFobkwO+Vw+ygTaPkZ78bx1tK9W4KuaWIkNeO3EV1eo2zQMMhq5ja8YF37Kg0lqiBjA7H8rjhvQ1jS1JLVOtdifEaSNLTsqM+o7UxdRTVEYCMNSg1AlKDUoMSrqBKSSlOTZRYF9EZU24q91V1fNpfecKRtzP5jxBFW2qGiThNIPkB/7LZBhTsMAGygH26EbnDi+qMG2sxToaiDUvgyckQhhTlaI7hRhqBJISU6hc41Q0G8RQLU6G8SOigZLEACnqIi1XDTVEq4lFqMBMDRalcGUot4kRdRMCC1V0zqFWRdhiq6bMmlaCtBmegdKiqnWW2xMiMcvtOdQtY03S0/mr8I+6wZCm6QZKXufJG8Ekk1a4AdGWxQaopNEtrUprUsIE3UlyWSm3FAlxTDinHlP6M0e60SBjNuZ2Nb+YosP6v6HdaZKYhjSL5H/UdP2XqFlgEbQyMCgyA2KLo3RohjDIW1DduWO09JT1mtpabsmBpgafQrOpUoRE4ncn446Z4JMbwTn0p4PB4t6uoO6jSW9KWrqCp9EKJQ4ihwaGEU40RanrqSQgQI0GjanSeJCpRDaF1OhnQECOhMSGwERFEvsRh3QqtN0RliXUIE9CIiWkgBV7RRTLY6pp+6KM/FStRX6f0hwMJeMXH2W44Xj4ZrzZaHW61l8oYK3Y8OIXj7xVFdSNQuqSXIyklAhxTRcnHJtFhslTtHaYmga5sLrt8guIaL2AoMVCASw1Sql2jTE8gpJNI7oLj+iuNC6clAuvDnt2VBcPFR9Cauvlc10jS1meOBdxADYtdDYwzACmCx9EIs2koX5tew8bTfaOzMK0s8Yd+HI11Omh3FVk9gY/NtDxjBMDRL/gN7oIJO8KacaHhHtzqE+20Has7HbpojdeH07Hj64qws+lGOHtNG33TQ/wBJVn1KzYuWyVyToeqptpZ8MlPmaQpbJHEYXSOggrUqYlBwO1GQFF4b8wolNkptV1EppRkphsnWng8KnAQuo0QP7qrpgURUS6IJQkt6k1O+gT1FGtJUEOU4poGmP7ptKVI7Ej9FSa02wsgdTNxawHoOJ+gRWV01bjNK52ytG/IMlAokxuJOzcnqIplybcU45NPQNuKJTbLoqaT3InnpukDeVc2PU6V34jmxj+s7giszdTsJLXAtwcCCMKmo4gt/Y9TrO3F5e89JDBuCt7Lo6OPCKNrOkNqd5xRNZ/RWlLZJS/Zw8bXGsR66/wCFpzDeGVK57VIYzBPNCmJqPHZQMaKSwUyRtCXwaYiu0sSG1aAQK1qMVWtswe32mg7itDIwEU6CqWR4hfdcQLw9kHDcVn6jUqHNo2nuOc3oqSNxUd1nlG1rusUO8LRtLXAVw+3YUUljB937rONazbNJyt94PA2UN8bipMWn21o6721Yfsplpsn7oq6Wwg5tr2KdOLSLSEbsnFp6rw3hSYrVXBrmk5+8AdxWUdoFhyqOo0SfRj24MkceKvtfdX1TI2ZmeBiD90BbePHsosZHLaY8i09TnM8R9FMs+sMjfxo7w37iMVfTN+WsZaQeIYqWx1cllIdN2d+TnMPEcfBPtttMWSgjixBWp9GVopG7foo8uXWULNbOEbT4sMPBJmwWkQZhXHix7VkdeZsImbTfkI3Nb+q2Egw68F53rBaRLO9w90UY35W4BFxUsJGSdEpQDUoMRatNE6MbKTfcQBTIDGvTVauyaNgjHsRtx+I+06g4icgstouQh4GNDg4D6E9C00D9hzFB/lS/1F2xoKcbGOJMwYDD9hSYykZKEfGnLgpsRMbXNLFNioSWo2NoicUKoHbiJEK9aVTjCAqqo1m0aZoSG4Pb7TSDTEbO0K7oiLUs3iy48vsNstEeMbuytFbwa3uaaTQnrb4jwT+sWjuCkvtHsvrlkHbVFa4OGOeVaLjlnHRcQ6yQP2uBpkTX7KZFpCI5UJ6wfvRZ42BjxRw24H9U36KIqGu/9DcclZUsjVEg/A6nQ0U+6afCzaHA04gfss42W0w5NDh/LVv9pqFIg1r2SR3SM6C6frUK6mLN9jJyB7RRR5NHkZhSYdKxvxbLSv5hdG8YKYyYge1Q8RFKJkptUUui2nMVTDdF40b9MFpXXXdCFis4Bqnk9FWKwBjRtOGeKOc5qwnwG5V1pdRdGapdYdIcDES33neyzovZnsCwAYr3Wu0XprmyMU/5OxP6KmARYS1qXdSwEu6gf0VamteL/un2T2rRHMEbDQ9RyIWGgcC4B+AriRmFqbDE6L2XuvNJu1oatHSs0aqyPqFOhVFY5C2oOxXtld7IViU9dSgiKNo6FUG0YIwP1REgZocMAfogda1BpHGmHzDaadFVGdU5AkfvNTVWDiERmAz8VUTTBvvvazDIuFdwTTdJR/mcekM/UlTTFtaWNlaWkCmFdvbRef6a0kyxyhlqjdG1xdwcrTeY8duTuhaWXWKJntFjwMrwLXVJ2YKDpjWWyWmJ0EkL3seKUIa2h2EHYelOVZqJYNJ2eX8KdjsBmbpVm2F1MMRxggjeF43Lq2Qat8D9E5ZobVAaxTSs6nupuTzF17CQaGhxpxJmSA7cM15/ZNebfFg/g5qfnjune2iurF/qUw4WmyvZ/NG/hBuIBU8ovpbAw40umubTdTcLZY/wn14wcK/oUdk0/Yp/dtLGk/C88G76qyEFxuAvA5EYg9oWcxUaz6cF67MwtOJriD4FX1ima/8ADc13QMDuKoXQOcfaw46UNUl1jAyFD0FVK1TXuoWuGOBxKiWyUA1OTQSepuKY0ZZKCtTUcRKr9aprkDv5iGdhxP2XT5Rh5ZC5xcc3OLj1kko2sRxMUhsaKQGI7qduoXUFAAtZYbbwjM8aAO6HLKFp2fVK0Rb3RyUdgHYHCmOxS9G8gJLQdowPUclprI32R2LM6OF92HxMI7Rl2rTiZsbGmRzWim1Z0Oud0HOqNsnHXcVRWnW6L3YAZDxgFw7KJiOS1zmtCwHa51P7W571dMX1otTRjUN66E7lW2nTDKVcDhkaiMHeUmHVwu/ElcehtIxXsx+qm2XQMMeNwV4z7R+qm04qG6cvfhipw91rpcevJK4G0S5sea/nkuD+kLSVY3D6IG0DIBPP7Rno9XpSMXsZ8rKne4px2pzXe/I9x6TUbslb2i0luLnBgwxJAUOXS7B/ELvlFfqlkXaZGrDGtILqhwo5pypsPQQsraNVZWE5XQcH1FAP5qq9tuswZkzte6pPU0LLaV01JPg4m7sHWrJh1BugHYcTiMuzoTjQmGp9iIM2cHMA9iafotjvh3KYxPNC0KKfV5h/yKpqz6Ong/8AnmfGOJriG9rclpQ1C6pRSw6xaQiFHFkoHKRgne2iuND6+svUtlmLP543Okb2sOO5KuJuSysd7zQexMHoNimie0SWdwfG8ZtNcepZbXWW9JHE34Wue75nUA+gVDZ9HiJ4khc+N42tOY4iDn2qbNIXuLnmrjSppStBRWcRFZEl3U6iKIbuoUS6JV1Bm1GtrNu3JPSNJywUF4IwKjeNzq7ab8bHAmoA7CMCnNJ2QyytMpc9vETgB1bVR6nT+09h4g4deR/RbazuDcaEnIYLKJ9hs8bGgNaBhjhQDi7VN/3g+Gp6hVZi06yGHDgQcTm6uO5QJtcZzhG278rQDvNU2GVt5bXdFXkMB2ucGndmVWy6ajoaFz/lF0byscH2iV14tq4/E4lxp0E0optn0LaH+8+6OgJ6PK4m006huta3LMl58FCn03XB0p6mmn0CXBqsz+I97iOMq3s2i4ovdY0ZY0x+qdW4ooWvk9yJzsQan2Bhxk4qwh0FK7GSQMG0NGz5ir1nR9kH2lkeMj2NG0lwGCYkqg0xqwZGtuUvNwqTmOIrK2zRT4jR4odmIK1GktbmD2LKQ47ZNg+XjWcc8uNSSSdpxWhDFnKcbEVPjYnBGqIjGpxqlcGi4MImmUE4Ykm4hpKCOiJAEEEEQSCNBAGhPXUhjU4gxtoadiiq1dGq17KGiy6H9Fz8HKx3SAeo4FepWSzG7V1OjxXl+iTHw0fDAlgeC4DMji6luLXr9Z2j2WY5Ve6gw4gAoi1l0Qxxq+h7U9FYowPZA7BVYm0/6it2OZ1MiJ+6iSa/yPwjZK7qayIeKsiPRuCu40AHTRv3UeXSUTc31+Vpd9cl5s7SFrlyjYzpe90p3YIM0bO/8W0vpxMowfRMG7tWscceJb2vkazcFS2v/UAZQgE7ODYZf7jgqWHQMQNXAvPG8l5+qsY7K1uQA7FrBAtWsFunwa0tadr3E/2igUOPREjzWeQv6K0G5aIMSaJiVFgsIAwVhAwUSIwnAUWHgEdETX1SkQSFEZRBEBElJJQGQkliOqFVYGzGiLE7VBAxRKaE4QiDVAaCCCtFd/t1X6QsVcgrcIEKNKCPRrjmaIT6Ga7BxJCuHCiMBTBVWTQcbfhH3VlFZgMgnQlBUE1iWGoBGEB0QAR1QQGiLUYQqhQARokSIcYE7VRw6ieDkQookEVUBoIqo1YAgUEFcBIIwhRASCOiFEBII0FBsPUiHlJd7PKj9SYeUl3s8q1CCjTKu1HgP8SXezyohqLByku9nlWrQQZX1Gg5SXezyoeo8PKS72eVapBBlvUiHlJd8flQ9SIeUl3x+ValBBl/UmHlJd7PKh6kw8pLvZ5VqEEGX9SYeUl3s8qHqTDyku9nlWoQQZf1Jh5SXezyoepMPKS72eVahBBmPUqHlJN7PKlDU2HlJN7PKtKggzXqdDykm9nlQ9TYeUk3s8q0qCGM16mw8pJvZ5UPU6HlJN7PKtKghjN+p0PKSb2eVAanxcpJvZ5VpEE0xm/U+LlJN7PKh6nw8pJvZ5VpEE0xm/U+HlJN7PKh6nw8pJvZ5VpEE0xm/U+LlJN7PKh6nxcpJ/Z5VpEE0x//2Q=="/>
          <p:cNvSpPr>
            <a:spLocks noChangeAspect="1" noChangeArrowheads="1"/>
          </p:cNvSpPr>
          <p:nvPr/>
        </p:nvSpPr>
        <p:spPr bwMode="auto">
          <a:xfrm>
            <a:off x="155575" y="769938"/>
            <a:ext cx="304800" cy="304801"/>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19468" name="AutoShape 12" descr="data:image/jpeg;base64,/9j/4AAQSkZJRgABAQAAAQABAAD/2wCEAAkGBxQSEhQUEBIUFBUUEA8UFBUVEBAQFRUQFBQWFhQUFBcYHCggGBolHBQUITEhJSkrLi4uFx8zODMsNygtLisBCgoKDg0OFBAQFCscFBwrLCwrKywrLDcsKywrNywsLCssKywrLCwrLCssKywrKysrNysrKysrKysrKysrKysrK//AABEIANwA3AMBIgACEQEDEQH/xAAcAAAABwEBAAAAAAAAAAAAAAAAAQIDBAUGCAf/xABBEAABAwEEBAoIBAUFAQAAAAABAAIDEQQSITEFBkGRE1FTVGFxgZTR0hUWIjJCcqGxM1LB8ENikqLhBxSCssI0/8QAFwEBAQEBAAAAAAAAAAAAAAAAAAECA//EABsRAQEBAQEBAQEAAAAAAAAAAAABESESAlEx/9oADAMBAAIRAxEAPwD3FBcxjTtr53ae8zeZH6dtXO7T3mbzIOm0FzONN2rnVo7zN4o/Tdq51ae8zeKDpdBc0em7Tzq0d5m8UPTdq51ae8zeKDpdBc0DTdq51aO8zeKUNNWrnVo7zN4oOlUFzX6btXOrR3mbxQGmrVzq0d5m8UHSiC5s9N2rnVo7xN4oxpu1c6tHeZvFB0kgubfTdq51aO8zeKHpu1c6tHeZvFB0kgubfTdq51aO8zeKP03audWjvEvig6RQXNp01audWjvM3ik+mbVzq0d5m8UHSiC5r9NWrnVo7zN4ovTdq51aO8zeKDpVBc1+mrVzq0d5m8UDpq1c6tHeZvFB0oguavTdq51aO8zeKHpu1c6tHeZvFB0qguafTVq51aO8zeKL01audWjvM3ig6WQXNPpq1c6tHeZvFF6atXOrR3mbxRNVwYnGxpYSgrqkgIUSqIUUDdxKolBqWGIGwEoBO3EYYhhohFRPXEYYhhm4hdU2y2R0jg1gqT+6lb3Reh2QtFAC6mJpXHrOQQebliIMXrYhJ2fSqjyaJid70bD/AMQia8t4NC4vSJtXLO7+FT5XEKutGp8Z9yR7esNcP0RWHuIXFqZtUJB7r2O3t+6hS6uTt+CvyuDkFJcQuKXaLG9nvsc3raQmg1BHuIXFIuIrqCOWIBqfLUV1AyWorqeuIFiBi6hROliF1ATWJVxLDUaBu4juJyiOiBoBKa1OBqWGoENCVdSgEaKQAnIoi4gNFSTSiIM4qk9C3WregOCF+T8QjL8o4utE0vQGhhC3HFxpeI+w6FdCJLaAnBGiEtajuJQZTNLDEQ0IkZhB4k6QiuBAy6BqIRhP3UHhAwYht27KKstmr8EvvMAPG0XT9FbgdiO5hUYorGyanR7JXDoLWn9VEm1Of8ErHdbS37Ld0B2fREY+JDXms+rFobkwO+Vw+ygTaPkZ78bx1tK9W4KuaWIkNeO3EV1eo2zQMMhq5ja8YF37Kg0lqiBjA7H8rjhvQ1jS1JLVOtdifEaSNLTsqM+o7UxdRTVEYCMNSg1AlKDUoMSrqBKSSlOTZRYF9EZU24q91V1fNpfecKRtzP5jxBFW2qGiThNIPkB/7LZBhTsMAGygH26EbnDi+qMG2sxToaiDUvgyckQhhTlaI7hRhqBJISU6hc41Q0G8RQLU6G8SOigZLEACnqIi1XDTVEq4lFqMBMDRalcGUot4kRdRMCC1V0zqFWRdhiq6bMmlaCtBmegdKiqnWW2xMiMcvtOdQtY03S0/mr8I+6wZCm6QZKXufJG8Ekk1a4AdGWxQaopNEtrUprUsIE3UlyWSm3FAlxTDinHlP6M0e60SBjNuZ2Nb+YosP6v6HdaZKYhjSL5H/UdP2XqFlgEbQyMCgyA2KLo3RohjDIW1DduWO09JT1mtpabsmBpgafQrOpUoRE4ncn446Z4JMbwTn0p4PB4t6uoO6jSW9KWrqCp9EKJQ4ihwaGEU40RanrqSQgQI0GjanSeJCpRDaF1OhnQECOhMSGwERFEvsRh3QqtN0RliXUIE9CIiWkgBV7RRTLY6pp+6KM/FStRX6f0hwMJeMXH2W44Xj4ZrzZaHW61l8oYK3Y8OIXj7xVFdSNQuqSXIyklAhxTRcnHJtFhslTtHaYmga5sLrt8guIaL2AoMVCASw1Sql2jTE8gpJNI7oLj+iuNC6clAuvDnt2VBcPFR9Cauvlc10jS1meOBdxADYtdDYwzACmCx9EIs2koX5tew8bTfaOzMK0s8Yd+HI11Omh3FVk9gY/NtDxjBMDRL/gN7oIJO8KacaHhHtzqE+20Has7HbpojdeH07Hj64qws+lGOHtNG33TQ/wBJVn1KzYuWyVyToeqptpZ8MlPmaQpbJHEYXSOggrUqYlBwO1GQFF4b8wolNkptV1EppRkphsnWng8KnAQuo0QP7qrpgURUS6IJQkt6k1O+gT1FGtJUEOU4poGmP7ptKVI7Ej9FSa02wsgdTNxawHoOJ+gRWV01bjNK52ytG/IMlAokxuJOzcnqIplybcU45NPQNuKJTbLoqaT3InnpukDeVc2PU6V34jmxj+s7giszdTsJLXAtwcCCMKmo4gt/Y9TrO3F5e89JDBuCt7Lo6OPCKNrOkNqd5xRNZ/RWlLZJS/Zw8bXGsR66/wCFpzDeGVK57VIYzBPNCmJqPHZQMaKSwUyRtCXwaYiu0sSG1aAQK1qMVWtswe32mg7itDIwEU6CqWR4hfdcQLw9kHDcVn6jUqHNo2nuOc3oqSNxUd1nlG1rusUO8LRtLXAVw+3YUUljB937rONazbNJyt94PA2UN8bipMWn21o6721Yfsplpsn7oq6Wwg5tr2KdOLSLSEbsnFp6rw3hSYrVXBrmk5+8AdxWUdoFhyqOo0SfRj24MkceKvtfdX1TI2ZmeBiD90BbePHsosZHLaY8i09TnM8R9FMs+sMjfxo7w37iMVfTN+WsZaQeIYqWx1cllIdN2d+TnMPEcfBPtttMWSgjixBWp9GVopG7foo8uXWULNbOEbT4sMPBJmwWkQZhXHix7VkdeZsImbTfkI3Nb+q2Egw68F53rBaRLO9w90UY35W4BFxUsJGSdEpQDUoMRatNE6MbKTfcQBTIDGvTVauyaNgjHsRtx+I+06g4icgstouQh4GNDg4D6E9C00D9hzFB/lS/1F2xoKcbGOJMwYDD9hSYykZKEfGnLgpsRMbXNLFNioSWo2NoicUKoHbiJEK9aVTjCAqqo1m0aZoSG4Pb7TSDTEbO0K7oiLUs3iy48vsNstEeMbuytFbwa3uaaTQnrb4jwT+sWjuCkvtHsvrlkHbVFa4OGOeVaLjlnHRcQ6yQP2uBpkTX7KZFpCI5UJ6wfvRZ42BjxRw24H9U36KIqGu/9DcclZUsjVEg/A6nQ0U+6afCzaHA04gfss42W0w5NDh/LVv9pqFIg1r2SR3SM6C6frUK6mLN9jJyB7RRR5NHkZhSYdKxvxbLSv5hdG8YKYyYge1Q8RFKJkptUUui2nMVTDdF40b9MFpXXXdCFis4Bqnk9FWKwBjRtOGeKOc5qwnwG5V1pdRdGapdYdIcDES33neyzovZnsCwAYr3Wu0XprmyMU/5OxP6KmARYS1qXdSwEu6gf0VamteL/un2T2rRHMEbDQ9RyIWGgcC4B+AriRmFqbDE6L2XuvNJu1oatHSs0aqyPqFOhVFY5C2oOxXtld7IViU9dSgiKNo6FUG0YIwP1REgZocMAfogda1BpHGmHzDaadFVGdU5AkfvNTVWDiERmAz8VUTTBvvvazDIuFdwTTdJR/mcekM/UlTTFtaWNlaWkCmFdvbRef6a0kyxyhlqjdG1xdwcrTeY8duTuhaWXWKJntFjwMrwLXVJ2YKDpjWWyWmJ0EkL3seKUIa2h2EHYelOVZqJYNJ2eX8KdjsBmbpVm2F1MMRxggjeF43Lq2Qat8D9E5ZobVAaxTSs6nupuTzF17CQaGhxpxJmSA7cM15/ZNebfFg/g5qfnjune2iurF/qUw4WmyvZ/NG/hBuIBU8ovpbAw40umubTdTcLZY/wn14wcK/oUdk0/Yp/dtLGk/C88G76qyEFxuAvA5EYg9oWcxUaz6cF67MwtOJriD4FX1ima/8ADc13QMDuKoXQOcfaw46UNUl1jAyFD0FVK1TXuoWuGOBxKiWyUA1OTQSepuKY0ZZKCtTUcRKr9aprkDv5iGdhxP2XT5Rh5ZC5xcc3OLj1kko2sRxMUhsaKQGI7qduoXUFAAtZYbbwjM8aAO6HLKFp2fVK0Rb3RyUdgHYHCmOxS9G8gJLQdowPUclprI32R2LM6OF92HxMI7Rl2rTiZsbGmRzWim1Z0Oud0HOqNsnHXcVRWnW6L3YAZDxgFw7KJiOS1zmtCwHa51P7W571dMX1otTRjUN66E7lW2nTDKVcDhkaiMHeUmHVwu/ElcehtIxXsx+qm2XQMMeNwV4z7R+qm04qG6cvfhipw91rpcevJK4G0S5sea/nkuD+kLSVY3D6IG0DIBPP7Rno9XpSMXsZ8rKne4px2pzXe/I9x6TUbslb2i0luLnBgwxJAUOXS7B/ELvlFfqlkXaZGrDGtILqhwo5pypsPQQsraNVZWE5XQcH1FAP5qq9tuswZkzte6pPU0LLaV01JPg4m7sHWrJh1BugHYcTiMuzoTjQmGp9iIM2cHMA9iafotjvh3KYxPNC0KKfV5h/yKpqz6Ong/8AnmfGOJriG9rclpQ1C6pRSw6xaQiFHFkoHKRgne2iuND6+svUtlmLP543Okb2sOO5KuJuSysd7zQexMHoNimie0SWdwfG8ZtNcepZbXWW9JHE34Wue75nUA+gVDZ9HiJ4khc+N42tOY4iDn2qbNIXuLnmrjSppStBRWcRFZEl3U6iKIbuoUS6JV1Bm1GtrNu3JPSNJywUF4IwKjeNzq7ab8bHAmoA7CMCnNJ2QyytMpc9vETgB1bVR6nT+09h4g4deR/RbazuDcaEnIYLKJ9hs8bGgNaBhjhQDi7VN/3g+Gp6hVZi06yGHDgQcTm6uO5QJtcZzhG278rQDvNU2GVt5bXdFXkMB2ucGndmVWy6ajoaFz/lF0byscH2iV14tq4/E4lxp0E0optn0LaH+8+6OgJ6PK4m006huta3LMl58FCn03XB0p6mmn0CXBqsz+I97iOMq3s2i4ovdY0ZY0x+qdW4ooWvk9yJzsQan2Bhxk4qwh0FK7GSQMG0NGz5ir1nR9kH2lkeMj2NG0lwGCYkqg0xqwZGtuUvNwqTmOIrK2zRT4jR4odmIK1GktbmD2LKQ47ZNg+XjWcc8uNSSSdpxWhDFnKcbEVPjYnBGqIjGpxqlcGi4MImmUE4Ykm4hpKCOiJAEEEEQSCNBAGhPXUhjU4gxtoadiiq1dGq17KGiy6H9Fz8HKx3SAeo4FepWSzG7V1OjxXl+iTHw0fDAlgeC4DMji6luLXr9Z2j2WY5Ve6gw4gAoi1l0Qxxq+h7U9FYowPZA7BVYm0/6it2OZ1MiJ+6iSa/yPwjZK7qayIeKsiPRuCu40AHTRv3UeXSUTc31+Vpd9cl5s7SFrlyjYzpe90p3YIM0bO/8W0vpxMowfRMG7tWscceJb2vkazcFS2v/UAZQgE7ODYZf7jgqWHQMQNXAvPG8l5+qsY7K1uQA7FrBAtWsFunwa0tadr3E/2igUOPREjzWeQv6K0G5aIMSaJiVFgsIAwVhAwUSIwnAUWHgEdETX1SkQSFEZRBEBElJJQGQkliOqFVYGzGiLE7VBAxRKaE4QiDVAaCCCtFd/t1X6QsVcgrcIEKNKCPRrjmaIT6Ga7BxJCuHCiMBTBVWTQcbfhH3VlFZgMgnQlBUE1iWGoBGEB0QAR1QQGiLUYQqhQARokSIcYE7VRw6ieDkQookEVUBoIqo1YAgUEFcBIIwhRASCOiFEBII0FBsPUiHlJd7PKj9SYeUl3s8q1CCjTKu1HgP8SXezyohqLByku9nlWrQQZX1Gg5SXezyoeo8PKS72eVapBBlvUiHlJd8flQ9SIeUl3x+ValBBl/UmHlJd7PKh6kw8pLvZ5VqEEGX9SYeUl3s8qHqTDyku9nlWoQQZf1Jh5SXezyoepMPKS72eVahBBmPUqHlJN7PKlDU2HlJN7PKtKggzXqdDykm9nlQ9TYeUk3s8q0qCGM16mw8pJvZ5UPU6HlJN7PKtKghjN+p0PKSb2eVAanxcpJvZ5VpEE0xm/U+LlJN7PKh6nw8pJvZ5VpEE0xm/U+HlJN7PKh6nw8pJvZ5VpEE0xm/U+LlJN7PKh6nxcpJ/Z5VpEE0x//2Q=="/>
          <p:cNvSpPr>
            <a:spLocks noChangeAspect="1" noChangeArrowheads="1"/>
          </p:cNvSpPr>
          <p:nvPr/>
        </p:nvSpPr>
        <p:spPr bwMode="auto">
          <a:xfrm>
            <a:off x="155575" y="769938"/>
            <a:ext cx="304800" cy="304801"/>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19470" name="AutoShape 14" descr="data:image/jpeg;base64,/9j/4AAQSkZJRgABAQAAAQABAAD/2wCEAAkGBxQSEhQUEBIUFBUUEA8UFBUVEBAQFRUQFBQWFhQUFBcYHCggGBolHBQUITEhJSkrLi4uFx8zODMsNygtLisBCgoKDg0OFBAQFCscFBwrLCwrKywrLDcsKywrNywsLCssKywrLCwrLCssKywrKysrNysrKysrKysrKysrKysrK//AABEIANwA3AMBIgACEQEDEQH/xAAcAAAABwEBAAAAAAAAAAAAAAAAAQIDBAUGCAf/xABBEAABAwEEBAoIBAUFAQAAAAABAAIDEQQSITEFBkGRE1FTVGFxgZTR0hUWIjJCcqGxM1LB8ENikqLhBxSCssI0/8QAFwEBAQEBAAAAAAAAAAAAAAAAAAECA//EABsRAQEBAQEBAQEAAAAAAAAAAAABESESAlEx/9oADAMBAAIRAxEAPwD3FBcxjTtr53ae8zeZH6dtXO7T3mbzIOm0FzONN2rnVo7zN4o/Tdq51ae8zeKDpdBc0em7Tzq0d5m8UPTdq51ae8zeKDpdBc0DTdq51aO8zeKUNNWrnVo7zN4oOlUFzX6btXOrR3mbxQGmrVzq0d5m8UHSiC5s9N2rnVo7xN4oxpu1c6tHeZvFB0kgubfTdq51aO8zeKHpu1c6tHeZvFB0kgubfTdq51aO8zeKP03audWjvEvig6RQXNp01audWjvM3ik+mbVzq0d5m8UHSiC5r9NWrnVo7zN4ovTdq51aO8zeKDpVBc1+mrVzq0d5m8UDpq1c6tHeZvFB0oguavTdq51aO8zeKHpu1c6tHeZvFB0qguafTVq51aO8zeKL01audWjvM3ig6WQXNPpq1c6tHeZvFF6atXOrR3mbxRNVwYnGxpYSgrqkgIUSqIUUDdxKolBqWGIGwEoBO3EYYhhohFRPXEYYhhm4hdU2y2R0jg1gqT+6lb3Reh2QtFAC6mJpXHrOQQebliIMXrYhJ2fSqjyaJid70bD/AMQia8t4NC4vSJtXLO7+FT5XEKutGp8Z9yR7esNcP0RWHuIXFqZtUJB7r2O3t+6hS6uTt+CvyuDkFJcQuKXaLG9nvsc3raQmg1BHuIXFIuIrqCOWIBqfLUV1AyWorqeuIFiBi6hROliF1ATWJVxLDUaBu4juJyiOiBoBKa1OBqWGoENCVdSgEaKQAnIoi4gNFSTSiIM4qk9C3WregOCF+T8QjL8o4utE0vQGhhC3HFxpeI+w6FdCJLaAnBGiEtajuJQZTNLDEQ0IkZhB4k6QiuBAy6BqIRhP3UHhAwYht27KKstmr8EvvMAPG0XT9FbgdiO5hUYorGyanR7JXDoLWn9VEm1Of8ErHdbS37Ld0B2fREY+JDXms+rFobkwO+Vw+ygTaPkZ78bx1tK9W4KuaWIkNeO3EV1eo2zQMMhq5ja8YF37Kg0lqiBjA7H8rjhvQ1jS1JLVOtdifEaSNLTsqM+o7UxdRTVEYCMNSg1AlKDUoMSrqBKSSlOTZRYF9EZU24q91V1fNpfecKRtzP5jxBFW2qGiThNIPkB/7LZBhTsMAGygH26EbnDi+qMG2sxToaiDUvgyckQhhTlaI7hRhqBJISU6hc41Q0G8RQLU6G8SOigZLEACnqIi1XDTVEq4lFqMBMDRalcGUot4kRdRMCC1V0zqFWRdhiq6bMmlaCtBmegdKiqnWW2xMiMcvtOdQtY03S0/mr8I+6wZCm6QZKXufJG8Ekk1a4AdGWxQaopNEtrUprUsIE3UlyWSm3FAlxTDinHlP6M0e60SBjNuZ2Nb+YosP6v6HdaZKYhjSL5H/UdP2XqFlgEbQyMCgyA2KLo3RohjDIW1DduWO09JT1mtpabsmBpgafQrOpUoRE4ncn446Z4JMbwTn0p4PB4t6uoO6jSW9KWrqCp9EKJQ4ihwaGEU40RanrqSQgQI0GjanSeJCpRDaF1OhnQECOhMSGwERFEvsRh3QqtN0RliXUIE9CIiWkgBV7RRTLY6pp+6KM/FStRX6f0hwMJeMXH2W44Xj4ZrzZaHW61l8oYK3Y8OIXj7xVFdSNQuqSXIyklAhxTRcnHJtFhslTtHaYmga5sLrt8guIaL2AoMVCASw1Sql2jTE8gpJNI7oLj+iuNC6clAuvDnt2VBcPFR9Cauvlc10jS1meOBdxADYtdDYwzACmCx9EIs2koX5tew8bTfaOzMK0s8Yd+HI11Omh3FVk9gY/NtDxjBMDRL/gN7oIJO8KacaHhHtzqE+20Has7HbpojdeH07Hj64qws+lGOHtNG33TQ/wBJVn1KzYuWyVyToeqptpZ8MlPmaQpbJHEYXSOggrUqYlBwO1GQFF4b8wolNkptV1EppRkphsnWng8KnAQuo0QP7qrpgURUS6IJQkt6k1O+gT1FGtJUEOU4poGmP7ptKVI7Ej9FSa02wsgdTNxawHoOJ+gRWV01bjNK52ytG/IMlAokxuJOzcnqIplybcU45NPQNuKJTbLoqaT3InnpukDeVc2PU6V34jmxj+s7giszdTsJLXAtwcCCMKmo4gt/Y9TrO3F5e89JDBuCt7Lo6OPCKNrOkNqd5xRNZ/RWlLZJS/Zw8bXGsR66/wCFpzDeGVK57VIYzBPNCmJqPHZQMaKSwUyRtCXwaYiu0sSG1aAQK1qMVWtswe32mg7itDIwEU6CqWR4hfdcQLw9kHDcVn6jUqHNo2nuOc3oqSNxUd1nlG1rusUO8LRtLXAVw+3YUUljB937rONazbNJyt94PA2UN8bipMWn21o6721Yfsplpsn7oq6Wwg5tr2KdOLSLSEbsnFp6rw3hSYrVXBrmk5+8AdxWUdoFhyqOo0SfRj24MkceKvtfdX1TI2ZmeBiD90BbePHsosZHLaY8i09TnM8R9FMs+sMjfxo7w37iMVfTN+WsZaQeIYqWx1cllIdN2d+TnMPEcfBPtttMWSgjixBWp9GVopG7foo8uXWULNbOEbT4sMPBJmwWkQZhXHix7VkdeZsImbTfkI3Nb+q2Egw68F53rBaRLO9w90UY35W4BFxUsJGSdEpQDUoMRatNE6MbKTfcQBTIDGvTVauyaNgjHsRtx+I+06g4icgstouQh4GNDg4D6E9C00D9hzFB/lS/1F2xoKcbGOJMwYDD9hSYykZKEfGnLgpsRMbXNLFNioSWo2NoicUKoHbiJEK9aVTjCAqqo1m0aZoSG4Pb7TSDTEbO0K7oiLUs3iy48vsNstEeMbuytFbwa3uaaTQnrb4jwT+sWjuCkvtHsvrlkHbVFa4OGOeVaLjlnHRcQ6yQP2uBpkTX7KZFpCI5UJ6wfvRZ42BjxRw24H9U36KIqGu/9DcclZUsjVEg/A6nQ0U+6afCzaHA04gfss42W0w5NDh/LVv9pqFIg1r2SR3SM6C6frUK6mLN9jJyB7RRR5NHkZhSYdKxvxbLSv5hdG8YKYyYge1Q8RFKJkptUUui2nMVTDdF40b9MFpXXXdCFis4Bqnk9FWKwBjRtOGeKOc5qwnwG5V1pdRdGapdYdIcDES33neyzovZnsCwAYr3Wu0XprmyMU/5OxP6KmARYS1qXdSwEu6gf0VamteL/un2T2rRHMEbDQ9RyIWGgcC4B+AriRmFqbDE6L2XuvNJu1oatHSs0aqyPqFOhVFY5C2oOxXtld7IViU9dSgiKNo6FUG0YIwP1REgZocMAfogda1BpHGmHzDaadFVGdU5AkfvNTVWDiERmAz8VUTTBvvvazDIuFdwTTdJR/mcekM/UlTTFtaWNlaWkCmFdvbRef6a0kyxyhlqjdG1xdwcrTeY8duTuhaWXWKJntFjwMrwLXVJ2YKDpjWWyWmJ0EkL3seKUIa2h2EHYelOVZqJYNJ2eX8KdjsBmbpVm2F1MMRxggjeF43Lq2Qat8D9E5ZobVAaxTSs6nupuTzF17CQaGhxpxJmSA7cM15/ZNebfFg/g5qfnjune2iurF/qUw4WmyvZ/NG/hBuIBU8ovpbAw40umubTdTcLZY/wn14wcK/oUdk0/Yp/dtLGk/C88G76qyEFxuAvA5EYg9oWcxUaz6cF67MwtOJriD4FX1ima/8ADc13QMDuKoXQOcfaw46UNUl1jAyFD0FVK1TXuoWuGOBxKiWyUA1OTQSepuKY0ZZKCtTUcRKr9aprkDv5iGdhxP2XT5Rh5ZC5xcc3OLj1kko2sRxMUhsaKQGI7qduoXUFAAtZYbbwjM8aAO6HLKFp2fVK0Rb3RyUdgHYHCmOxS9G8gJLQdowPUclprI32R2LM6OF92HxMI7Rl2rTiZsbGmRzWim1Z0Oud0HOqNsnHXcVRWnW6L3YAZDxgFw7KJiOS1zmtCwHa51P7W571dMX1otTRjUN66E7lW2nTDKVcDhkaiMHeUmHVwu/ElcehtIxXsx+qm2XQMMeNwV4z7R+qm04qG6cvfhipw91rpcevJK4G0S5sea/nkuD+kLSVY3D6IG0DIBPP7Rno9XpSMXsZ8rKne4px2pzXe/I9x6TUbslb2i0luLnBgwxJAUOXS7B/ELvlFfqlkXaZGrDGtILqhwo5pypsPQQsraNVZWE5XQcH1FAP5qq9tuswZkzte6pPU0LLaV01JPg4m7sHWrJh1BugHYcTiMuzoTjQmGp9iIM2cHMA9iafotjvh3KYxPNC0KKfV5h/yKpqz6Ong/8AnmfGOJriG9rclpQ1C6pRSw6xaQiFHFkoHKRgne2iuND6+svUtlmLP543Okb2sOO5KuJuSysd7zQexMHoNimie0SWdwfG8ZtNcepZbXWW9JHE34Wue75nUA+gVDZ9HiJ4khc+N42tOY4iDn2qbNIXuLnmrjSppStBRWcRFZEl3U6iKIbuoUS6JV1Bm1GtrNu3JPSNJywUF4IwKjeNzq7ab8bHAmoA7CMCnNJ2QyytMpc9vETgB1bVR6nT+09h4g4deR/RbazuDcaEnIYLKJ9hs8bGgNaBhjhQDi7VN/3g+Gp6hVZi06yGHDgQcTm6uO5QJtcZzhG278rQDvNU2GVt5bXdFXkMB2ucGndmVWy6ajoaFz/lF0byscH2iV14tq4/E4lxp0E0optn0LaH+8+6OgJ6PK4m006huta3LMl58FCn03XB0p6mmn0CXBqsz+I97iOMq3s2i4ovdY0ZY0x+qdW4ooWvk9yJzsQan2Bhxk4qwh0FK7GSQMG0NGz5ir1nR9kH2lkeMj2NG0lwGCYkqg0xqwZGtuUvNwqTmOIrK2zRT4jR4odmIK1GktbmD2LKQ47ZNg+XjWcc8uNSSSdpxWhDFnKcbEVPjYnBGqIjGpxqlcGi4MImmUE4Ykm4hpKCOiJAEEEEQSCNBAGhPXUhjU4gxtoadiiq1dGq17KGiy6H9Fz8HKx3SAeo4FepWSzG7V1OjxXl+iTHw0fDAlgeC4DMji6luLXr9Z2j2WY5Ve6gw4gAoi1l0Qxxq+h7U9FYowPZA7BVYm0/6it2OZ1MiJ+6iSa/yPwjZK7qayIeKsiPRuCu40AHTRv3UeXSUTc31+Vpd9cl5s7SFrlyjYzpe90p3YIM0bO/8W0vpxMowfRMG7tWscceJb2vkazcFS2v/UAZQgE7ODYZf7jgqWHQMQNXAvPG8l5+qsY7K1uQA7FrBAtWsFunwa0tadr3E/2igUOPREjzWeQv6K0G5aIMSaJiVFgsIAwVhAwUSIwnAUWHgEdETX1SkQSFEZRBEBElJJQGQkliOqFVYGzGiLE7VBAxRKaE4QiDVAaCCCtFd/t1X6QsVcgrcIEKNKCPRrjmaIT6Ga7BxJCuHCiMBTBVWTQcbfhH3VlFZgMgnQlBUE1iWGoBGEB0QAR1QQGiLUYQqhQARokSIcYE7VRw6ieDkQookEVUBoIqo1YAgUEFcBIIwhRASCOiFEBII0FBsPUiHlJd7PKj9SYeUl3s8q1CCjTKu1HgP8SXezyohqLByku9nlWrQQZX1Gg5SXezyoeo8PKS72eVapBBlvUiHlJd8flQ9SIeUl3x+ValBBl/UmHlJd7PKh6kw8pLvZ5VqEEGX9SYeUl3s8qHqTDyku9nlWoQQZf1Jh5SXezyoepMPKS72eVahBBmPUqHlJN7PKlDU2HlJN7PKtKggzXqdDykm9nlQ9TYeUk3s8q0qCGM16mw8pJvZ5UPU6HlJN7PKtKghjN+p0PKSb2eVAanxcpJvZ5VpEE0xm/U+LlJN7PKh6nw8pJvZ5VpEE0xm/U+HlJN7PKh6nw8pJvZ5VpEE0xm/U+LlJN7PKh6nxcpJ/Z5VpEE0x//2Q=="/>
          <p:cNvSpPr>
            <a:spLocks noChangeAspect="1" noChangeArrowheads="1"/>
          </p:cNvSpPr>
          <p:nvPr/>
        </p:nvSpPr>
        <p:spPr bwMode="auto">
          <a:xfrm>
            <a:off x="155575" y="769938"/>
            <a:ext cx="304800" cy="304801"/>
          </a:xfrm>
          <a:prstGeom prst="rect">
            <a:avLst/>
          </a:prstGeom>
          <a:noFill/>
        </p:spPr>
        <p:txBody>
          <a:bodyPr vert="horz" wrap="square" lIns="91429" tIns="45715" rIns="91429" bIns="45715" numCol="1" anchor="t" anchorCtr="0" compatLnSpc="1">
            <a:prstTxWarp prst="textNoShape">
              <a:avLst/>
            </a:prstTxWarp>
          </a:bodyPr>
          <a:lstStyle/>
          <a:p>
            <a:endParaRPr lang="en-US"/>
          </a:p>
        </p:txBody>
      </p:sp>
      <p:pic>
        <p:nvPicPr>
          <p:cNvPr id="19474" name="Picture 18" descr="http://1.bp.blogspot.com/-azJlOttUt-Y/U3LYmAmAudI/AAAAAAAAArU/g5ons3Ue5wc/s1600/1372841144_730467_n.jpg"/>
          <p:cNvPicPr>
            <a:picLocks noChangeAspect="1" noChangeArrowheads="1"/>
          </p:cNvPicPr>
          <p:nvPr/>
        </p:nvPicPr>
        <p:blipFill>
          <a:blip r:embed="rId3" cstate="print"/>
          <a:srcRect/>
          <a:stretch>
            <a:fillRect/>
          </a:stretch>
        </p:blipFill>
        <p:spPr bwMode="auto">
          <a:xfrm>
            <a:off x="4876800" y="3581400"/>
            <a:ext cx="3666652" cy="2500694"/>
          </a:xfrm>
          <a:prstGeom prst="rect">
            <a:avLst/>
          </a:prstGeom>
          <a:noFill/>
        </p:spPr>
      </p:pic>
      <p:sp>
        <p:nvSpPr>
          <p:cNvPr id="19" name="Rectangle 2"/>
          <p:cNvSpPr>
            <a:spLocks noChangeArrowheads="1"/>
          </p:cNvSpPr>
          <p:nvPr/>
        </p:nvSpPr>
        <p:spPr bwMode="auto">
          <a:xfrm>
            <a:off x="644116" y="6128266"/>
            <a:ext cx="3401652" cy="646321"/>
          </a:xfrm>
          <a:prstGeom prst="rect">
            <a:avLst/>
          </a:prstGeom>
          <a:noFill/>
          <a:ln w="9525">
            <a:noFill/>
            <a:miter lim="800000"/>
            <a:headEnd/>
            <a:tailEnd/>
          </a:ln>
        </p:spPr>
        <p:txBody>
          <a:bodyPr wrap="square" lIns="91429" tIns="45715" rIns="91429" bIns="45715">
            <a:spAutoFit/>
          </a:bodyPr>
          <a:lstStyle/>
          <a:p>
            <a:pPr algn="just"/>
            <a:r>
              <a:rPr lang="en-IN" b="1" dirty="0">
                <a:latin typeface="Calibri" pitchFamily="34" charset="0"/>
              </a:rPr>
              <a:t>Chemical spill pads for acids (pink) and organic solvents (grey)</a:t>
            </a:r>
          </a:p>
        </p:txBody>
      </p:sp>
      <p:sp>
        <p:nvSpPr>
          <p:cNvPr id="20" name="Rectangle 2"/>
          <p:cNvSpPr>
            <a:spLocks noChangeArrowheads="1"/>
          </p:cNvSpPr>
          <p:nvPr/>
        </p:nvSpPr>
        <p:spPr bwMode="auto">
          <a:xfrm>
            <a:off x="5775782" y="6082094"/>
            <a:ext cx="2218813" cy="369332"/>
          </a:xfrm>
          <a:prstGeom prst="rect">
            <a:avLst/>
          </a:prstGeom>
          <a:noFill/>
          <a:ln w="9525">
            <a:noFill/>
            <a:miter lim="800000"/>
            <a:headEnd/>
            <a:tailEnd/>
          </a:ln>
        </p:spPr>
        <p:txBody>
          <a:bodyPr wrap="none" lIns="91429" tIns="45715" rIns="91429" bIns="45715">
            <a:spAutoFit/>
          </a:bodyPr>
          <a:lstStyle/>
          <a:p>
            <a:r>
              <a:rPr lang="en-IN" b="1" dirty="0">
                <a:latin typeface="Calibri" pitchFamily="34" charset="0"/>
              </a:rPr>
              <a:t>Chemical spill pillows</a:t>
            </a:r>
          </a:p>
        </p:txBody>
      </p:sp>
      <p:pic>
        <p:nvPicPr>
          <p:cNvPr id="17" name="appPartZoomCompprd14appPart1y0m_ZoomImageLeftMedia_ProductBundle__0_0_0_currentImageimgimage" descr="http://static.wixstatic.com/media/681f1b_b70f561c459f43d2a5545266cd290512.png_srb_p_410_344_75_22_0.50_1.20_0.00_png_srb"/>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295400"/>
            <a:ext cx="2819400" cy="1676400"/>
          </a:xfrm>
          <a:prstGeom prst="rect">
            <a:avLst/>
          </a:prstGeom>
          <a:noFill/>
          <a:ln w="9525">
            <a:noFill/>
            <a:miter lim="800000"/>
            <a:headEnd/>
            <a:tailEnd/>
          </a:ln>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1" y="3614492"/>
            <a:ext cx="1676400" cy="2513774"/>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4130" y="3581401"/>
            <a:ext cx="1671638" cy="2546866"/>
          </a:xfrm>
          <a:prstGeom prst="rect">
            <a:avLst/>
          </a:prstGeom>
        </p:spPr>
      </p:pic>
      <p:sp>
        <p:nvSpPr>
          <p:cNvPr id="5" name="TextBox 4">
            <a:extLst>
              <a:ext uri="{FF2B5EF4-FFF2-40B4-BE49-F238E27FC236}">
                <a16:creationId xmlns:a16="http://schemas.microsoft.com/office/drawing/2014/main" id="{73E684F5-81AF-FB0F-52F7-07D3FF49D607}"/>
              </a:ext>
            </a:extLst>
          </p:cNvPr>
          <p:cNvSpPr txBox="1"/>
          <p:nvPr/>
        </p:nvSpPr>
        <p:spPr>
          <a:xfrm>
            <a:off x="396191" y="323151"/>
            <a:ext cx="4586068" cy="584775"/>
          </a:xfrm>
          <a:prstGeom prst="rect">
            <a:avLst/>
          </a:prstGeom>
          <a:noFill/>
        </p:spPr>
        <p:txBody>
          <a:bodyPr wrap="square">
            <a:spAutoFit/>
          </a:bodyPr>
          <a:lstStyle/>
          <a:p>
            <a:r>
              <a:rPr lang="en-US" sz="3200" b="1" dirty="0">
                <a:solidFill>
                  <a:srgbClr val="C00000"/>
                </a:solidFill>
              </a:rPr>
              <a:t>Use of gloves</a:t>
            </a:r>
            <a:endParaRPr lang="en-IN" sz="3200" dirty="0"/>
          </a:p>
        </p:txBody>
      </p:sp>
      <p:pic>
        <p:nvPicPr>
          <p:cNvPr id="7" name="Picture 6">
            <a:extLst>
              <a:ext uri="{FF2B5EF4-FFF2-40B4-BE49-F238E27FC236}">
                <a16:creationId xmlns:a16="http://schemas.microsoft.com/office/drawing/2014/main" id="{7819ABF2-6AE7-C759-2F64-C13BC8B810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82522" y="1295401"/>
            <a:ext cx="2943813" cy="1688067"/>
          </a:xfrm>
          <a:prstGeom prst="rect">
            <a:avLst/>
          </a:prstGeom>
        </p:spPr>
      </p:pic>
    </p:spTree>
    <p:extLst>
      <p:ext uri="{BB962C8B-B14F-4D97-AF65-F5344CB8AC3E}">
        <p14:creationId xmlns:p14="http://schemas.microsoft.com/office/powerpoint/2010/main" val="419792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PPE sequence</a:t>
            </a:r>
          </a:p>
        </p:txBody>
      </p:sp>
      <p:sp>
        <p:nvSpPr>
          <p:cNvPr id="4" name="Content Placeholder 3"/>
          <p:cNvSpPr>
            <a:spLocks noGrp="1"/>
          </p:cNvSpPr>
          <p:nvPr>
            <p:ph idx="1"/>
          </p:nvPr>
        </p:nvSpPr>
        <p:spPr>
          <a:xfrm>
            <a:off x="533400" y="1371600"/>
            <a:ext cx="8229600" cy="4525963"/>
          </a:xfrm>
        </p:spPr>
        <p:txBody>
          <a:bodyPr>
            <a:normAutofit/>
          </a:bodyPr>
          <a:lstStyle/>
          <a:p>
            <a:r>
              <a:rPr lang="en-US" sz="2400" dirty="0" err="1">
                <a:solidFill>
                  <a:srgbClr val="7030A0"/>
                </a:solidFill>
              </a:rPr>
              <a:t>Nitrile</a:t>
            </a:r>
            <a:r>
              <a:rPr lang="en-US" sz="2400" dirty="0">
                <a:solidFill>
                  <a:srgbClr val="7030A0"/>
                </a:solidFill>
              </a:rPr>
              <a:t> gloves on top of the gowning gloves</a:t>
            </a:r>
          </a:p>
          <a:p>
            <a:r>
              <a:rPr lang="en-US" sz="2400" dirty="0">
                <a:solidFill>
                  <a:srgbClr val="7030A0"/>
                </a:solidFill>
              </a:rPr>
              <a:t>Aprons</a:t>
            </a:r>
          </a:p>
          <a:p>
            <a:r>
              <a:rPr lang="en-US" sz="2400" dirty="0">
                <a:solidFill>
                  <a:srgbClr val="7030A0"/>
                </a:solidFill>
              </a:rPr>
              <a:t>Sleeves</a:t>
            </a:r>
          </a:p>
          <a:p>
            <a:r>
              <a:rPr lang="en-US" sz="2400" dirty="0">
                <a:solidFill>
                  <a:srgbClr val="7030A0"/>
                </a:solidFill>
              </a:rPr>
              <a:t>Goggles/Face-shield</a:t>
            </a:r>
          </a:p>
          <a:p>
            <a:r>
              <a:rPr lang="en-US" sz="2400" dirty="0">
                <a:solidFill>
                  <a:srgbClr val="7030A0"/>
                </a:solidFill>
              </a:rPr>
              <a:t>MAPA/ F-</a:t>
            </a:r>
            <a:r>
              <a:rPr lang="en-US" sz="2400" dirty="0" err="1">
                <a:solidFill>
                  <a:srgbClr val="7030A0"/>
                </a:solidFill>
              </a:rPr>
              <a:t>telon</a:t>
            </a:r>
            <a:r>
              <a:rPr lang="en-US" sz="2400" dirty="0">
                <a:solidFill>
                  <a:srgbClr val="7030A0"/>
                </a:solidFill>
              </a:rPr>
              <a:t> Gloves</a:t>
            </a:r>
          </a:p>
          <a:p>
            <a:endParaRPr lang="en-US" sz="2400" dirty="0"/>
          </a:p>
          <a:p>
            <a:pPr marL="0" indent="0">
              <a:buNone/>
            </a:pPr>
            <a:r>
              <a:rPr lang="en-US" sz="2400" dirty="0">
                <a:solidFill>
                  <a:srgbClr val="FF0000"/>
                </a:solidFill>
              </a:rPr>
              <a:t>Please note : F-</a:t>
            </a:r>
            <a:r>
              <a:rPr lang="en-US" sz="2400" dirty="0" err="1">
                <a:solidFill>
                  <a:srgbClr val="FF0000"/>
                </a:solidFill>
              </a:rPr>
              <a:t>telon</a:t>
            </a:r>
            <a:r>
              <a:rPr lang="en-US" sz="2400" dirty="0">
                <a:solidFill>
                  <a:srgbClr val="FF0000"/>
                </a:solidFill>
              </a:rPr>
              <a:t> gloves need to be worn while using HF/BHF-any etchants containing Hydrofluoric acid</a:t>
            </a:r>
          </a:p>
        </p:txBody>
      </p:sp>
    </p:spTree>
    <p:extLst>
      <p:ext uri="{BB962C8B-B14F-4D97-AF65-F5344CB8AC3E}">
        <p14:creationId xmlns:p14="http://schemas.microsoft.com/office/powerpoint/2010/main" val="239409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normAutofit/>
          </a:bodyPr>
          <a:lstStyle/>
          <a:p>
            <a:r>
              <a:rPr lang="en-US" sz="3200" dirty="0">
                <a:solidFill>
                  <a:srgbClr val="C00000"/>
                </a:solidFill>
              </a:rPr>
              <a:t>Gowning protocol for Hydrofluoric acid</a:t>
            </a:r>
          </a:p>
        </p:txBody>
      </p:sp>
      <p:pic>
        <p:nvPicPr>
          <p:cNvPr id="5" name="Picture 4">
            <a:extLst>
              <a:ext uri="{FF2B5EF4-FFF2-40B4-BE49-F238E27FC236}">
                <a16:creationId xmlns:a16="http://schemas.microsoft.com/office/drawing/2014/main" id="{D1635042-6598-BE7E-AC7D-9B36B25709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127" r="16902"/>
          <a:stretch/>
        </p:blipFill>
        <p:spPr>
          <a:xfrm rot="5400000">
            <a:off x="2247900" y="2543175"/>
            <a:ext cx="4648200" cy="3067050"/>
          </a:xfrm>
          <a:prstGeom prst="rect">
            <a:avLst/>
          </a:prstGeom>
        </p:spPr>
      </p:pic>
    </p:spTree>
    <p:extLst>
      <p:ext uri="{BB962C8B-B14F-4D97-AF65-F5344CB8AC3E}">
        <p14:creationId xmlns:p14="http://schemas.microsoft.com/office/powerpoint/2010/main" val="227047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While wearing PPE</a:t>
            </a:r>
          </a:p>
        </p:txBody>
      </p:sp>
      <p:sp>
        <p:nvSpPr>
          <p:cNvPr id="3" name="Content Placeholder 2"/>
          <p:cNvSpPr>
            <a:spLocks noGrp="1"/>
          </p:cNvSpPr>
          <p:nvPr>
            <p:ph idx="1"/>
          </p:nvPr>
        </p:nvSpPr>
        <p:spPr>
          <a:xfrm>
            <a:off x="457200" y="1417637"/>
            <a:ext cx="8229600" cy="4525963"/>
          </a:xfrm>
        </p:spPr>
        <p:txBody>
          <a:bodyPr>
            <a:normAutofit/>
          </a:bodyPr>
          <a:lstStyle/>
          <a:p>
            <a:r>
              <a:rPr lang="en-US" sz="2800" dirty="0"/>
              <a:t>Do not touch with your contaminated gloves, </a:t>
            </a:r>
          </a:p>
          <a:p>
            <a:pPr lvl="1"/>
            <a:r>
              <a:rPr lang="en-US" sz="2000" dirty="0">
                <a:solidFill>
                  <a:srgbClr val="7030A0"/>
                </a:solidFill>
              </a:rPr>
              <a:t>Face shield/Apron/sleeves</a:t>
            </a:r>
          </a:p>
          <a:p>
            <a:pPr lvl="1"/>
            <a:r>
              <a:rPr lang="en-US" sz="2000" dirty="0" err="1">
                <a:solidFill>
                  <a:srgbClr val="7030A0"/>
                </a:solidFill>
              </a:rPr>
              <a:t>Cleanroom</a:t>
            </a:r>
            <a:r>
              <a:rPr lang="en-US" sz="2000" dirty="0">
                <a:solidFill>
                  <a:srgbClr val="7030A0"/>
                </a:solidFill>
              </a:rPr>
              <a:t> Gown</a:t>
            </a:r>
          </a:p>
          <a:p>
            <a:pPr lvl="1"/>
            <a:r>
              <a:rPr lang="en-US" sz="2000" dirty="0">
                <a:solidFill>
                  <a:srgbClr val="7030A0"/>
                </a:solidFill>
              </a:rPr>
              <a:t>Mobile</a:t>
            </a:r>
          </a:p>
          <a:p>
            <a:pPr lvl="1"/>
            <a:r>
              <a:rPr lang="en-US" sz="2000" dirty="0">
                <a:solidFill>
                  <a:srgbClr val="7030A0"/>
                </a:solidFill>
              </a:rPr>
              <a:t>Taps</a:t>
            </a:r>
          </a:p>
          <a:p>
            <a:pPr lvl="1"/>
            <a:r>
              <a:rPr lang="en-US" sz="2000" dirty="0">
                <a:solidFill>
                  <a:srgbClr val="7030A0"/>
                </a:solidFill>
              </a:rPr>
              <a:t>Phone</a:t>
            </a:r>
          </a:p>
          <a:p>
            <a:pPr lvl="1"/>
            <a:r>
              <a:rPr lang="en-US" sz="2000" dirty="0">
                <a:solidFill>
                  <a:srgbClr val="7030A0"/>
                </a:solidFill>
              </a:rPr>
              <a:t>Wet etch computer</a:t>
            </a:r>
          </a:p>
          <a:p>
            <a:pPr lvl="1"/>
            <a:endParaRPr lang="en-US" sz="2000" dirty="0"/>
          </a:p>
          <a:p>
            <a:pPr marL="0" indent="0">
              <a:buNone/>
            </a:pPr>
            <a:r>
              <a:rPr lang="en-US" sz="2800" dirty="0">
                <a:solidFill>
                  <a:srgbClr val="C00000"/>
                </a:solidFill>
              </a:rPr>
              <a:t>“No walking around the Fab wearing wet etch PPE”</a:t>
            </a:r>
          </a:p>
        </p:txBody>
      </p:sp>
    </p:spTree>
    <p:extLst>
      <p:ext uri="{BB962C8B-B14F-4D97-AF65-F5344CB8AC3E}">
        <p14:creationId xmlns:p14="http://schemas.microsoft.com/office/powerpoint/2010/main" val="341930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27423"/>
            <a:ext cx="4284856" cy="686196"/>
          </a:xfrm>
        </p:spPr>
        <p:txBody>
          <a:bodyPr>
            <a:noAutofit/>
          </a:bodyPr>
          <a:lstStyle/>
          <a:p>
            <a:r>
              <a:rPr lang="en-US" sz="3600" b="1" dirty="0">
                <a:solidFill>
                  <a:srgbClr val="FF0000"/>
                </a:solidFill>
              </a:rPr>
              <a:t>Emergency: Call 115</a:t>
            </a:r>
          </a:p>
        </p:txBody>
      </p:sp>
      <p:sp>
        <p:nvSpPr>
          <p:cNvPr id="26626" name="AutoShape 2" descr="data:image/jpeg;base64,/9j/4AAQSkZJRgABAQAAAQABAAD/2wCEAAkGBxQTEhUUExQWFhUXGRwYFhcWGBgYFxsdHBocHhwdHx4YHCggHBwlHhoXITIhJSkrLi4uFx8zODMsOCgtLiwBCgoKDg0OGxAQGywkICQ0LCwsNCwsLDQsLCwtLCwsLCwvLCwsLCwsLCwsLCwsLCwsLCwsLCwsLCwsLCwsLCwsLP/AABEIAOcA2gMBEQACEQEDEQH/xAAcAAACAgMBAQAAAAAAAAAAAAAABwUGAQIECAP/xABMEAABAgMFAwcHCQYEBQUAAAABAgMABBEFBhIhMUFRcQcTIjJhgZEUI0JScqGxU2KCkrLB0dLhFzM0c5OiJENjwhU1g/DxCBZEVJT/xAAbAQEAAgMBAQAAAAAAAAAAAAAABAUCAwYBB//EADcRAAICAQIDBQYEBgMBAQAAAAABAgMEESEFEjETQVFhcRQiMpGh0YGxweEVIzNCUvAGFvE0gv/aAAwDAQACEQMRAD8AeMAEAEAEAEAEAEAEAEAEAEAEAEAEAEAEAEAEAEAEAEAEAEAEAEAEAEAEAEAEAEAEAEAEAEAEAYJgD4Km07M+EACXydBAHHP25LtA84+0g9q0g+FYxc4rqzdDHtn8MW/wKvaF95MaTST7JUfgIw7aHiSI8Nyn0gyBmb7Sx0mFeDo+6PO3r8TP+E5f+H1X3OFd7h6E0ofTUPjHvbQ8TXLhuUv7GSlm3uf9GYC+OFX3VjNST6MjTpsh8UWvVMsklexf+YhJ7U1T8axkaydlLbaXtKTuV+OkASQNYAzABABABABABABABABABABABABABABAGq1ACpNBAEXMWwNG8+06frAFbty9rEv+/dqv5NHSV4DId9I1ztjDqTMfAvyPgjt4voUi1eVJ05S7aWx6y+mrw6o98RpZLfwl3RwKuO9stfTZFQtS8U1Mfvn3FD1a0T9UZRHlZKXVltViUU/BFI4VyjiUhZQsJOiikhJ76UjHR9Tcpxb0T3PjHhmWGxrlzsygOMskoOiiUpB4YjnxjbGmclqkQbuI49UuWUtzlt27U1KU8oaUgE0CsikndUGldcuyPJ1yj1Rsx8ym/wDpy1/MiI1kokJK2n2uo6oDccx4GNkbJR6MiXYOPb8UF+RaLJv+U0D7YUPWbyPgcvhG+OU/7kVF/AovemWnk/uMW7d4mnh5h0E6lByUOKT8REqNkZ9GUmRiXY70sjp59xbZabrrkfdGZGOqACACACACACACACACACACACACAPlMPhIqfCAKjea3ENoxvLCUbBtJ7B6RjGU1Ddm6iiy+XLWtX/vUVlvX5eeqlmrTZ2j94eJGnd4xCsyHLZbHT4fB6qtJWe9L6fucF3LozU6aso6Fc3V9FHbnSqu4GNcKpT6EvJz6Mfab38F1OC8tkOSbzjDlCpG0aKBFQRXYY8cOWXKzOrKV1HawHvc1mX/4ezMNS7YUpkLolKQoqCcxXeSKRYxjFLocbbfbZPSUmb3OvQ1a0s4rmikBRbcbcoquQOzUEGPVpJGucZ0z32aENbNm4Jtcsg/53NJOuq8I78xFeofzOU7GzKaxO172h4cotpLkLMJlSELTgabNAcI4HKuEGJ05ckTk8al5FjT82Vi1uUKRm7NWy44TMKaFQWlgc6ADkcNOsNaxhbOLg0yXgY18ciMoro9/QpfJtZflNosoIqlFXVg7kUp/cURGx4KUtWXXFsl1Vcser2G7btzrMfcCHEoaeWKp5tQbWdlQnRWfYYlyphLuOfo4lk1dJarz3FRyg3URZ7raEOlzGCqigApIBpmQc657NkQ7qlB7HS8OzpZUW5R00Ks2spIKSQRmCDQg9hEaddCwcVJaNDBupymONEImwXEbHEgc4OOxQ9/GJNeS1tIo8zgsZpyp2fh3fsOCzbSbeaDrKwtB0IPu7D2GJqkpLVHN21zrk4zWjOxl4KGXfHprPpABABABABABABABABABAGqlQBSb9Xubk00PTeUOi3XT5ytyfeY1W2qC8ywweH2ZMtekfH9EJC1rVdmXC46rEo6bABuA2CK+c3J6s6/Hx66Icla0RJXBmZdNoMpmm0rbc6CcXVSs0wEjQ5jDn63ZG7HjFvcreMXWwr0g9B2X7tCalpUKkWkrXiCCMJUUg5ApQNc6DsrEuxuK2OcxKoXWaWS07xSXsuvaAY8tnDiUSEqBNVpBrQkAYUprlQbTEOyufxyOlw8vGcvZ6f2YweQ2dx2aG65surR3E4x9s+ETa3rE5nLg4WtEpdu1ZLn5izpVCmHGaqWAgIBzAKkmpqQSnM7xHq06I12c7anPfUV1uXeEnbUq1iUpC32XUqUaqILm07TiBziLGHLaXt2X2+DzaaPpsMLlhnksy8q44krbTNtqWkAHEkIcJFDl4xvs021KrClOLm4deV/oZvbZEmbMdmESzaFKZC0HAkKTiAI00OcY2wjyN6G7AyLnkQjzPr4kPyFWVRt+aIzWoNIPzUZq8VH+2PMeOkTZxi/tL+VdxKX1uAxaq+eTMUWkc3lhW2MJORAzBqTXONkoNvVMiUZMa48k4Jr6iZfacW6GQtT6grmmzUqKqKISE1OQzy3VivespHXQdePTzaaLr/vmPewrhy7ciJZ9CXCek4rbjI1SdRTQU2CJ6pio8pylvEbpXdqnp4engJV2wVuGYclULcl2llOPImmdDlrkK5DaIgODerS2OrjlQjyRtaUmjS7d435JzGyrI9dBzQsdo+8ZwhY4PVHuViVZMeWa9H3ob9hXpRMo51k4Vp67Z1Tx3pOw/AxYV2Ka1RyGZhWY09JdO59z/wB8C32VaiXhlkodZO7t4RsIZ3wAQAQAQAQAQAQAQB8Zh8JHadBAFQvzfNMi1RNFTDg6CTokeursGwbT3xput5F5ljw7AeVPV/Cuv2EnJS7s9NJQVgvPL67hoCdSTwA0HARBinZI6m62vEp1S2XRIdcxybSqpNMsBRaekHvTKyMyd4Pq8KaRNdEXHlOYhxa+N3at6+XdoI+9V3npVxTLyaKGaVDqqG9JiIk65bnROdWbRrH/AMH3ybXl8ukUOKPnUebeHz07fpCiu+LGL1RxtsHCTiyjXhYtifmXpamFlCsPRBQyRqklRzXUUNBXhEWztJvlRfYbxMWCuk9ZP5nbyXsKs6cnpKYWkUS28lROFKh1SoFWzNI7jG6pOK0ZWZ1kbpdpDvIq1bfl5O8HlQcSphxvC4pvpgVTQ1w1qcSEmg3iMVNKbN8seyzGhtutV+HUi+Uq9zM47LvygcDkuqoU4kJSaKCkkDETkRtAjXO2POmiXi8Pu9nlGXfuizq5VLOmmAidlnSRRSmy2lxBUNqTi4601jc7INbldDDyYS0gmcV5OU6Wm7OeZShxt1QoEFIwgBeXSBp1QD7owssi46Ik4WHbXd2jWyLvyczcr5CwxLvtrUhHSCVDFjPSWcJz6yjG6K0WhWXSlKbk+8Xl4uTV+R5ycYmskgqWrEptw1NTpkqp2VER7ITim0y5xL8W6yMZV6N/iiZ5G7qUHlzo1BSwCNBopffmB2VO0R7j16LmZjxfN7SXZR6LqXCetlUxJvKlhUuLUxLH1jXmyvsSFBZr6qK7Y3y3WxVVRUbFz927OWemGbFs0JRmoDC2Dq46rMqPZWpO4ADdGuTVUCRTXPOyd/x8kIKYeUtSlqNVKJJOlSTU6RXN6s7WMVGKSPtZ08thxLjaqKHgRtBG0HdGUZOL1RruohdDkmtUMqxbx84EvNHC4nrJ3Hd2pMWNdimtji83DnjWcr6dz8f3GfYdrImWgtOR0Unak7vwMbCGSMAEAEAEAEAEAaOuhIKjkBrAFPvDeJLDSphzZkhG0k6JHxJ3AxhOagtWSMXGlkWKuP4+SErSYtCayBcedPAD8qEj3RXaSskdk3ThU+CX1GDbPI75hsyz5EyiiiVEhKlDOqSM0EGlDnpEyNHLujnLeKdvrG2O3d5fctd1rcmJhhTLyeZtBimNCx0F+qsU1bXoSNDWmgjeirkkn5H0dblbXl1tOpKHG1YXEKoHmHB9246KEYSgprRm7HyLMafPB/Zi7uwHbCtMtTRpKzAI53/LqnNC+wjNJHzttAYwr1htImZfJk6W1L1XeS95uV4ZokW8R+WdFE8UorU/SpwjGeQlsjZi8Hss3nshXWxPuTTnOzCy45SmJVMhuAGQGZ0iK7ZPc6CvBohFRUTezrJefOFlpbnsJJA4nQd8YKMn0N1l1VS99pepYWeTi0CKlpKB89aQfcTG1Y82QpcYxY/3a+iPjM3Gmka833K/SPfZpmv+N4vn8iMcu8/6mLgQY8dFi7jbDi2JPbm+aIqas0oUMSFIUDUEgpNd4jznnAzljY2QtVo/Qk13lnCwWHH1vMkpJQ4akhJBpj6wrTfGfbOWz6EZcMjTrOv4u4vVtcpiZiQRLyjS2ph0hko2IB6NEKGuKoA0Iz7IkStT0jEqKMGUG7bui+rGrZUiiVlmm8ghhsCp0GFOZr4xu6Iq23KXqI69FqvWvPBLCVKSOiyilKJ2rVXSpzJOgoIgWSds9EddiVV4FHNY9G+v2L7dzkslmm8U2edcpVQxFLSeFKE03nwjfDGiviKjJ41dOWlXur6lcv7cRltnyuRUFMjrpSrGAK0xJVU1AOoJjXdQkuaJN4bxWVk1Vd1fRlAs6eUysLTwI3jaIjwm4PVFvlYsMit1y/DyZfbu3l8ndS8mpaXQOJ3pr9pP4jbFnGSktUcPdVKqbrn1Q6Jd9K0pWggpUAUkaEHQxkaj6QAQAQAQAQBXLxT9VhpJyGauOwd2sAJG+9veUvUSfNN9FG471d/wAitus55bdDs+GYfs9PvL3nu/t+H5kNZNsPybyZiWVRaciCKpUk0JSobQaDwj2mzkY4liO+G3cegLn3vZtRglpRadTk43UY0HYRsUk7DSh0O6LBPU5CyuUHpI0evImWfQ1aCUtqNQxNAeZXXVJJzaXvScjTImGp5pr0IflMkVMYbUlHEtTDdELxHoPtnRBHpHd2V3CMLJcq5jfiVdtPsvEVN6bxvTz3OvZAZIQOqgbh27ztiBZY5vU6/EwoY8OVbvvZ87EsB6aPm09EdZaqhA79p7BHkK5T6HuVm1Yy997+HeX6x7sSjCwkoXNzAoebQMVOKahKB2rMTIY8Y9d2c1k8Xvt2j7q8upfJORnCAKsyyNiUjnVgd+FCT2UUO2JC26FW229WdKru4h52ZmXP8AqBseDKUwPDhfuHLK9OZ//Q8ftKMARznJyEmrM2+nsWEOJ/uTX3wBzv2DONCjjTU03t5ror/punCe5Yg0n1MoylF6xejIGYuRKzeLyZRYeT1m1hQpuxNq6SAd4yiNPGi/h2LfF41dXtb7y+ovbxXfflF4HklCtULSTQ00KVDd4iI2kqpbl8p1ZtTUX9ySmr+zjkkqVfWFiubv+YpA9BVMjnTPWg2xsnc5rlRBx+GQx5u6e+nQb11rMlrKkeddISSgLedOZJOYSNtBWgSNeMSYRjXEpMm+3Mu0/BIVt/L+vTowgLalK5IGSlgalRGR9kGm+sR5XOb0XQt6OGxx63OfvS8O5DA/4rISliDyZVWXG1paSTValrriqN4UTXYKcIkWSUYFRiU2XZK0Xfq/ISJisO4O+zJqlUHQ6cYk49nLLlfRlLxnD7WvtY9Y/VfsNfkjvHXFJLOaQVsn5teknuJqOwndE85MZsAEAEAEAc8/NBptS1aJFfwHjAChvhbKm2FGvnHiRXcD1j4Zd8aMifLHRd5acJxe2v1fSO/49xRbr2UZqbZYGi1DF2IGaj4A+MQ6oc8tDpc7K9nqcu/uLNylXZlpR9pqVx43c+bJxAVOFNCc6k1GZOkZ3VRi0okPhmbbdXKd2mi7ytz9lTtmTCHQFMupPQWKFChtFdFA7RGUZSrekjC6mjOg50vf6jXse/Ejack6idCEFCavtL3D02zqc6UpmCe8y+eLWpz3s9sLeVLcTs1NEpDSXHSwhR5lDqqlIPDKtN0V87HM6/Ew40LXRavqWq4dyTN1ffOCVRUk1wleHUAnIJGdVd3DOmnn3fQjcS4ksdckN5/kMiSstUylKWQZaTGSSkYXHB8yubaD63WOuWpnpJLRHJTnKcuaT1bLZZlmNS6A2ygISNg2naSdpO8x6Yn0nplLTa3FVwoSVKpmaAVMeN6LVmdcHOSiur2Kb+1SQ/1f6f6xo9qrLf8AgGX5fMP2qSH+r/T/AFh7VWP4Bl+XzAcqch/q/wBP9Y89qrD4Dlrw+ZeEmoiSUpwWpZDT9CsUWnNDiThcQd6VDMcNDtBgCtXha82JeeSlxtZwtvgYUlR6oWB+7d3KHRV2EhMYyipLRmym6dM1OD0Yl71XfVLqKes2rqq28D2xBnW6pa9x1uLmQzanF7S71+peLkX0lJqVEhahSFN0CFuHChxKer0gRRYFBsr4xLjKM46M522q7Ft1jszs5S7YsxUoJdopW4j9yGKFLe+pGWEjZmTUHZUa73BR0+RN4TDIlc59z669/wC4ppSVKlJQ2kqUo0SkCpJOwCIerkzolGqiLl0QzH+TMs2a665nNAc5RJJShKc1J+cSmtTvGXbIePpDXvKaHGHZlRitodPUWVYiHQep3yVqrYdamGz021BXGmoPYoVHfFpVPnjqcPn43s97gunVen7HpqzJ5D7LbzZqhxIWk9ihURsIR1QAQAQBU79ztA20PSONXAae/wCEAJO989zkwQD0WxgH3nx+EV18+aZ2XCcfssda9Zblu5DmmOffdW4gPYQ222VALwmilKAJzqQkdxiRjR0WpU8aucrFBdEX+duQ05aDc8pxZUgg82aFFUpommVRQ0NN8bezXNzFcsyao7BdCocpFiTc5aLDYaWJeqUBwCqQD0nFEiuE0FBX1RvjVbCU5rwLHCyq8bFk0/fZy8s8rKtcwhpltLx6RUkUOBIwgGmtTv8AVjDJ0SSRu4IrJylOT2X5lMujYJm3wk1Dac1kbvVHaY0VV88i04hm+y1ar4nsh1WRJpmQE4QJNo4UIGQeWk69rSDkB6SgToBWyS02RxUpOT5pbstkenhmAIy8/wDBzH8pf2TGFnwMkYn9eHqvzPM0U59JMQPTdvUcRBGMujPVDWg4CLpdD5g+ptHp4fGclUOoU24kKQsFKkqFQQdQYAUd8bIVLq5hwlbSweYcUaqIGqFHa4nYdVJFdQY8lFSWjNlVsqpqcOqFhNywCiCK00MVs4uuWh2uNbXl1KzT9mWG7lxZubSFtNpS2dHFnCg0NDSlSaEHQR7Cqc9zXfxHHxnyt7+CG7cW4TchVxRDr5yx0oEjckbO06nsiZVSoepzefxGeS9FtHwPley7toTpLflDTEv6iMalL9s0T9UZcYWQlLZPRHmHk0Y753FyYlLw2QqVmHGFmpbNKgUBBAIPeCDECcHGWjOvxr1fUrF3ka4cjG/GlpLlKrjlHPSrF1j+THNyDW1zko5LE9KXXVPsOEqH92MROOVGfABABACtvhaVZh5zY2MI+iPzExjKXKmzZTU7bFBd7SE8pRJJJzOZMVR9BSSWiPi7LpVmdd8ZxscehGuxKrfiRZ7Bv/aMpQJe59sf5b/S8FdYeJHZEiGT4lNkcF762Mm7vLBKPEImELlnDtV0mj9IZjvA4xIVkWU9mFdCWnKLO+9s+VzrroNU1wN+ynIU45nviBbLnnqdbgUez0Ri+vVlyuzZhS21KtnC6+SXFDVKBTnFdwKUDtWDE+qHJHQ5PPyvaLnPu6L0G7Ky6W0JQhIShICUgaAAUAjYQz7QAQBGXn/g5j+Uv7JjCz4GSMT+vD1X5nmaKc+kmIHpu3qOIgjGXRnqhrQcBF0uh8wfU2j08CAIm89iJnJdbKsic0K2oWOqocD4gkQB5stgKSspcGFaVFC07lA0Ouyuh2giNF9fNHXwLThOV2V3K/hlt+PcWe5XKI5ISipcM86Q4VNlSsKUpVmQaZnpVPfGuN8YxJd3Cbbbm+45J/lFtNxeITIa3IbQjCPrAk95MYvJZJjwOGm7BvlHtUf/ACgr2mmvuRBZLMXwOPcyKt23HpxwOv4S5hCSUpCagVpUDbnGiybm9S2xMWOPXyRI2kYxlo0zbdUra5Qfemix8i9p8zayUE5PtraI7RRafsnxi211Pn7TT0fU9IwPAgDVagASdAKmAEHeacJYWo9ZxWf0jiMaMh6QLTg9fPlJ+CbKTFcdkYgAgAIEe6mLin1JO70vjfTXRPSPd+tI20R5pogcVvdWNJrq9vn+w6OTeVxqfmTv5hv2Udc97hUPojdFkcUXmsAZrABWAIu8/wDBzH8pf2TGFnwMkYn9eHqvzPM8U59JMQPTdvUcRBGMuh6nb0HARdLofMH1N6x6eBWAMVgBC8u1j8zNJfSKJmE9LdzjYArxKMP1DvgCgyzuJIVvH6GKqyPLJo73Eu7amNnivr0Z9IwJIQAQBkQByWdOcxPy7or5t5teW0BQJHeKiLSp6wTOF4hX2eVZHz/NJnr+NhDCAOC3nMMs8f8ATV8IAQV61ebbHzifAfrEXKeyRf8AAI/zJy8l+ZV4gnTGIHoQBmALDdNITzizsp7qk/ARMxV1ZznH7NoQ9WPO4MqW7PlgespsLV7S+ko+KjEw5wovKJfGclZ1TTLuFASggYEKzIzzUkmIN904z0TOp4Tw3GvxlOyOr1feys/tItH5cf02/wAsafabPEs/4Jhf4fV/cP2kWj8uP6bf5Ye02eI/gmF/h9X9z5TXKBPuIUhbwKVApUObbFQcjomPHkWNaamUOD4kJKUY7rfq/uViNJZmIHplJpA8a1LYOUe0flx/Tb/LG/2mzxKr+CYX+H1f3D9pFo/Lj+m3+WHtNniP4Jhf4fV/cP2kWj8uP6bf5Ye02eI/gmF/h9X9y68lt6ZqbfdRMOY0pbxAYUJzxAeiBsiRjWym2mym41gUY1cZVLTV+L/U35epDHZnObWXkL7lVbI4dMH6MTDnBCWKqqCNyjEDKXvanWcDs5sdx8H+Z3RGLoIAIAyIAhbbyWCNwMWGM/cOQ43HTK18UvsewrHdxy7KtcTaDXikRIKg7IAib1n/AAb/ALBgBCXtOTf0vuiHldx0f/H1tZ+BXDEM6IxA9CAMiB4T9jn/AAr57F/Yidi/CzluPP8AnR9P1PRNjJpLsgbG0fZESijEnyu/8xX7Dfwisyv6h3HAf/kXqylRHLoIAIAIAIAIAIAIAIAZHIh/Ev8A8r/eIl4fxM5z/kf9GHr+jLtytoBsibrsQD3hQiwOQPM1hHJfGIWV1R0vAX7k/VEpEQ6ExABAGYIEPbwzTwifi/CzlePL+dH0/U9Y3IXis+UJ2sNn+wRJKMm4Air0prKP+wYAQl7E5Nn2h8IiZXcdFwB7zXoVuIR0hiACAMwBYrtIxtOo9ao+skiJuK9mjmOPRfaQl5D8ulNc7JSzg9JlB/tESygE7yu/8xX7Dfwisyv6h3HAf/kXqylRHLoIAIAIAIAIAIAIAIAZHIh/Ev8A8r/eIl4fxM5z/kf9GHr+jLVy2TWCyXhtWptsdtViv9oUe6LA5A86WGnoqPzohZT3R1HAY/ypvz/QkoiF8YgAgDMAQ1vHpDhE/F+FnKcdet8V5fqet7pM4JGVR6rLY/sESSkJaAOW1GcbLifWQoDiQaQAgL0oqyhW5fxB/CI2UvdTLzgUtL5R8V+pVIgHUhA9CACse6HmqJu6j1HsPrD3jMffEjGlpLTxKbjlXNQpruf0e32HVyaTP+GWwTmw4pI9hZ5xHdReH6MTzkzN4rgS84+XnFuBRAFEkAZCm0Rosx4zerLXE4vdjVdnBLTzIz9ksp8o94p/LGHskPMk/wDYcnwiH7JZT5R7xT+WHskPMf8AYcnwicdscl8q0w64lbpKEKUKlNKgE7oxlixUW9zbRx7IstjBpbtIUEQDrjED02QKkQPG9EOhHJNKEA8494p/LFh7JDzOMf8AyHJT00ibfsllPlHvFP5Y99kh5j/sOT4RD9ksp8o94p/LD2SHmP8AsOT4RJq61y2ZFxbjSlkqThOIgila7B2RsrpjW9UQs3iduXBRmltvsUL/ANQdpgpl5YHMEvq0yyKEeOJzwjcVwpbMbwtjtz8f0pFbfLWbO14VV2eLHXq9/n+x3mXVgx4FYK0xUOGu6uleyNWjJ3PHm5ddz5R4ZhABAENaiMbqUjaUp8f/ADFljrStHGcYnzZcl4JL6a/qex5JnA2hHqpCfAARuKw+0AEAI69Nn0RMNU6ijTglVR7o1XLWDJ/C7OzyoPx2+Yuyd8Vuh2rkktWTVi3VnJr9zLrKT6axgR9ZVK91Y3Rokyuv4rj19+voX2xORxRoZuY+gwP96x8ExIjjJdSnv43ZLataFgfs2xbOQpCwylSklJCiXX1BQoaDNefYBG7ljFaFc7r7ZattiVUCw8aBQKF5Y0lCiAcqpOaaimXbFd8E9u47FJZOPpL+5f79Rs3XtANPtPg+aeSGXNwqatLPBRUg/wA0bos09VqcPZBwk4y6rYZ8emAQAQBGXn/g5j+Uv7JjCz4GSMT+vD1X5nmaKc+kmIHpu3qOIgjGXRnqhrQcBF0uh8wfU2j08CAPnMPpQlS1kJSkFSidAAKknugDzHfa0TOTLj5qOcIwg6pbSKIHZlmRvUYwnLljqb8Wh32xrXf+XeRaU7BwEVfVnepKK0XRDcuHfGTYlkSkw2tkiuJTiatrKjUknUd4pQDOJtNkVHlZzHEcS6dzug9V5dxMWnydyE4nnZZQbKswtlQU0fo1p9WkZSohLdGini2TS+We+nj1+YvLf5N52WqoIDyB6TVSadqaVHdWI06Jx8y7x+L49r0b5X5lOpGgtTe51neU2rKt7OeStWVRhbOI+ITTvi1gtIpHAZVnaXzn4tnrGMzQEAEALy+kjhmSqnRdTU8R0Ve6njDQ9TcXquqEja0kUqW2dUkiKxe5PQ7memTj6rvQyZXljUiVaR5OVvpQEuLcUEtkjKopUmuR2RMd8UjmYcKuk3rsvM3s+Xtq1ek48ZWXV6qebqPmgdNXEqpBOc/I8shi0bfFL6F8uvcSTkek23jdPWec6SzvpXJPdG1RSINl0p9egt+WZyWVNJ5o1fCaPYc05dWp9emzdSIeS4823U6XgitVT5l7vd/vgcvJ7aSF4pR4ApWDhB0IPWR8SO+Msaz+x/gaON4ev8+P/wCvuNy7loKH+GfUS6hNULP+c2KAL9tNQlY30OihEw5wnhAGYAjLz/wcx/KX9kxhZ8DJGJ/Xh6r8zzNFOfSTED03b1HEQRjLoz1Q1oOAi6XQ+YPqbR6eGIAXPKLbvO1lWj5tJ8+oaKIzDQ4ZFXAJ2mgCctJwFZpsiBk2cz5V0Or4NhuqHay+KX0X7kpcdTAnWVTKwhpCsVTWmJOaQaaCtDXsjXVpzrmJ3EO19nl2S1fQ9FsOtPoC0FDqDooYVpPfnFlsziHzQej1RXrQnFyalOJs0rSdVyhQpRHaghJ8Kx43p3GcU7Ho5fMrFu8rjBlnkstzDcwUFLYcQkUURSpwqNKa90YdtElrh1+qemqE0ykhGeoEQorns2OkvsePhtye+mn4svvIHZBXOvTJHRZbwJPz3D9yUn64iyOLXQfcAEAEAQN8ZHnGMQ6zZxd2ivx7oASl+7PwrS8BksYVe0PxHwiFkw0fMdRwPI5q3S+q3XozbksnpVM8UzaEUKCWXHD0UKTmagnDmK0JzGHtj3HUUtWa+MSulJQgnp5d4ynL7rm3zLWYkLUP3ky4DzLY3garVuBpXhUiQp8z0iU08bso81uz8O/8SXnJKZ5vyeXcUlR/fTb2as9cCRkVnswpTs0pGTT6I1VygnzSWvkRwsGzLMYWp8p6YKVuPHE65UZgbc9yRGvlhBbknt8rImuXXbw6IS9rWa5LrSsJcQ2vpsLWMKikHonLRWhp2jfEGUXFnW0Xwvi1qm1tLToNa514GrSZDLqi3NtdNC00CsQFOcRUUJoSFIIIIJBBBibTdzrR9Tl+I8Oljy5o/C/p5Fssu3DjDEzhQ/6JGTT1NrZOiqatnMZ6jON5Vk7AEZeYf4SY/lL+yYws+BkjE/rw9V+Z5s8jc9Rf1T+EVHKz6N2sPFfMPI3PUX9U/hDlY7WH+S+Zs3KOVHQXqPRP4QUX4HkrYaP3l8z1C1oOAi5XQ+ZvqbEx6eFZtS1lvhSJYkN6LmBSh3pZ2KVsK+qnZU6AKm+Npoa8wzSoyNDUJ7zqo6555mucRr7tPdj1LvhfDXa1bYvd7vP9ilNoUpSUJFVrUlCBvUo0A8TEOEHOWh0WVkKipzY9bLurZsklmXmEtLfeqAt4VxqGoSVdFPYkUJ7TFgqoJaaHH2Z+TZLm5mvQirx3DflVKmLKcW2dVMpUf7QahXsq7t0a5VSjvAmUZtN38vKX4/f7kdYXK26g4J1nHTIrbASscUHKvAiMY5PdJG6/gv8AdTLVFe5UrytTswz5MBzaUVW5gwqUpR6pqK9EAeMeXzhJbG7heLk1T97VIqDuSD2x7iw6yNXHcjVxpXdu/wBD0ByS2EZWzm8Yo48S85vGLqg9oQEjjWJZz5c4AIAIA1WkEEHMHIwAtbx2AFpdlzxQTsOqT9x74wshzx0JOJkPHuVi/H0EtOtqRiBFFpqCDqCIrorfRnZ2z1q7SvfbY9AcmUxJostt1nC2ihLxWoVDgyXjUe3TspTKLFaRRxVrsss33ZAXu5WEIxIkwFHa8vqj2UnXicuMaJ5HdAtsXg7ce0yHovDv/E+Nxbmuzbgn7SKl1zaac1O5ahsTuR3mMq6n8Uupozc2OnY0LSP5l4tmUlLRQ9KlaFraIxYSCtpZHRPYf1BjbOCmtGQcfIsx7FZH/wBQhLasp+QmcCyUrQcSFpqKjYpJ/wC9CIrpRcJaHaUXV5VXMt0+qLjZN+m5hsMzwFcvOEdBRGhVTqK+cPdEqvI12kUOdwaUW50brw7y82bPTDSRgUJlrYlaqOAfNczDnBefzolLcommnoyXavQxkHSqXVumBzY7lnzavoqMDwmGnUqFUqBB0III90AbwB8JqdbbGJxxCEjUrUlI8SYAg374MnJgLmFb2xRvvcXRNOBJ7IA4phSnUlc66hDIzLKVFLP/AFFminNvR6KTXNJjxtJasyjCU3yxWrKVfflIC08xJDCkdEu0pluQNg2V8BtiJbk90TosDg2nv3/L7/YWRJJ2kk8SSfiSYipOT2L6c4Vx1lskTduXVnJJDEwtGE4kuIOuBaTiSle5WQNI3qEqmpMqbL6uIVyqre63WveN+wLwyVtyymXUJx087LrNFpI9NBGdK6LTmK7DE1NSWqOXsrnVLSS0NUzkzZRwzBXMyOiX6Yn2BudAHTbHr6jbHp5s/UiuVWwZd2V8vZKcXRJWg1S6hVADlkTmCDuiNkVrTmRc8Gy5qxUt7P6CebbKiAIhxi5PRHSXXRprc5dF/v1LPc+7vlk420R5tFHHfYSRl9I0T3ndFpGKikkcHdbK2xzl1Z6JSKRkazMAEAEAEARFvSGMBY6yfeIAUnKRd3LytsZGgeA8AvhoD3RDyat+dHR8GzVp2E36fYoImFJbLYUQ3XEUVOHFvppXtiNzSe2peqqqHvcqQzeS+4AcCJybSCjJTDRzB3LX9ye8xMpp5d2cxxLiTtfJDZfmX9F8ZVU2ZMLq5TrZYMW1ANet/wCNY29rHm5SE8G5U9vpt9fUVN57NXYtoomJVyqXKkNklS1AnNtQzUoE6K1r2iNLcq5aLfUsa41ZdLnZ7vL1fc/98C6S9xfKkmatVxReWK4EqwNsp2Jr2DXZWuupz7FS3kRo8TnSuShJJfN+ZQ7/ANyDIFLiFFbCzRJPWSqlcJpkagGh7IjXU8m/cXvDuIrJTjJaSX1IGx7wTEsfMuFI2pNFIPccvDONcLJR6ErIwqb178fx7y+WTyrgDDMS9RtLZFD9FeXviRHK8UU13Ad9a5/P7kp/7ssdwYubDazqSyUK+s3+MbVkVsgy4PlLok/RkRaFsSPoPK4c4/8AAqjLt6/E1fwvL/w/IgU2vKIUV4cSt4QCrxV+MYvJgjfDg2VLqkvVn1mL/KAoy2B85Zxe4UHvjTLKfcifTwGK3tnr6FZtO2H5g1ecUumgOSRwAyHhEeU5S6suacaqhaVxSOu7l2JmdVhYbqkdZxVUtp4qpmewVMZQplMj5XEacdaN6vwRZb53ENnS7EyzM+fbcBKsk9L0ShJ1ptGeRrviQ4Kn3kVNeU+IN0zWnetP1LrcW+bNqsqlplKRMBNHGj1XE+uj7xqk+Mb4uM0VNtVmNZ4NdBfX6uW9ZzyZiXUsN4qtOpJxtn1VU+OhiNJSpeq6F5TbTxGvks2mvqWW63K8nBzdooUFgU55tGJC/aSnNJ4AjhG+N0WiqyOGX1S0S19CF5Qb9om20y0sgol0kEkgJK6aAJHVSNd+mlIj33KXuouOFcOlU+1s69yK7Z0kUoxkdJWg20/WNuPXouZkLjOd2k+xh0XXzf7Dv5PLueSS9VijzvSc3geinuBz7SYklGWqACACACACACAIWfs5OYKQW15KSdM9RwMeNansZOLTXURl/bpKkncgSw5+7Uc6b0H5w9474r7a3W9uh2WBmRy6tJfEuv3OSwr3TcrKuSrblG1HoH02wesEnYFe7OmsZPIfLojRDg9fbc8unciFSqhqMiMwRqIjlw0mNTktu85Nvf8AEpwqXQ0Yx+koZc5wGYT21O6LCmDXvS6nI8RyYN9hStIr6sslsKNpzRk0E+Ry6gZxQ0dXqlgEbBkVcKRt11ZXaKEdX1ZGcr83z3k1msU5951BIHoIAUKkbNa8EmMLNJe6SMSUqk7l6E/a1w5B1tCFthtQAQhxJwLNBl2KOR1BhKmEu49p4lkVPVS19RX305O3ZJBeQsOsg9I0otI3qGhHaPCIllDjujocPi1d75Ze6/oyFs66M4+yl9lhTjSwSlSSnOhIOVa6gxj2NngSHxPFT0c/zIyes91l0NOtqQ4aAII6RxaUG2sYOEtdNDfHKplDnUloSjVzZ9Wko93oKftUj3sp+BrfEMZf3r5mLrXYdnnlstFCVNgFzGSKAkjQAk5iM66JSNOXxOrH23b67FjvpyaGUk+eS6XFhQDlE4UhJyBAqTkaA1O2Nk6eRc3Ug43FJZU3U1y6rb1JO7HKy00zKMvMFBqG3nBhS2kaBYA1r0SdKZ6xIjbFvRFRfw++uLnJbE/yt3Z8plxMtCrjIJNM8TZzNO0a8KxhkQco6ruJHB8pU28kuktvxEchSkrS42socQcSFpNCCIh12ODOjy8OGRDR9e5jvuHflm0mlS02EJfCDziFUCHU7VJr707NdIsIyjOJx9tNuNZ4NdBS3lZl0TLiZRZcZB6Cj7wD6QB0Vt95r7FFS0idlh2WTpUrFozpu5YpdPOLHm06fOO7gNsbKKuZ6voQeK8Q7CPZw+J/RDOuRdvnXBMOjzaD5sH0lD0uCfjwiwORGRABABABABABABAGFJqKGAI61LIbfZWy8nG2oaHXsIOwjfGMoqS0ZsptnVNTg9GhAXyuk7Iu0NVNKPm3KZHsVuUN23ZFdbU4M7PBz4ZUfCS6r7eRV5quBVNaRjXpzLU3ZbkqZOPXQ9HoW47ZjIs0oBW22htZIwtpIAUqlM1JFct8Wmm2xwiaUtZGk5MS9jSACc8OSAT03XFZkk7STVROwRjOahHU349E8m3lj/4UnkgknJudmLSfOIpq2g7CtVCojsSmiR7RjClNrmfeSuJTjGSph0iWjlOulM2iJdtpxDbSF41klWIHQKSAMyAVUzGZjZJNtESqyuEJKS3Z0cqFpty9mPJWaqcRzSATVSiRr3CpJjGySS3M8OqVluq7t2b8lxDdjyqlZANFR4YlGM10I895Fdv3YfOW5Zi6dFRqriySsfEeEYcvvam+Nz7Bw8xnIcBJAOaTQ9hIB+BEbCKJDk8d5m8DyNA4H2/BwLH2ffEah7teZc8UjrCufjFDcmFofXMSjoBBbSab0OBSfEKSr3RIa1WhUwm65KceqPN1vWUph52XczKFFJ2V3HvFD3xVvWEjuoShlU690kNvkZvXz7Bkn1VeYHRKtVtaDjhqEnswxY1yUonG5mPKi1xZRuUm7HkUySgUYd6TdNB6yO46dhEQbq+SW3Q6jheZ7RVpJ+8tn9yoFAqDtGh90a1JroTrKa5tOS106FmundVcyecWClgHNW1dPRT952Rtppc930K/iPEo465Y7y/L1+w0LGu8HSBTCyjLLKtPRH3mLBJJaI5Cc3OTlLdsvjLQSkJSAABQAaAR6Ym8AEAEAEAEAEAEAEAYIgCHtuzkuIUhxAW2rIg6fpxjxxUlozOuyVclKL0aErey465clbNXGt2q0DtHpDtHfEG2hx3j0OpwuLQuXJbtL6P9yFu3eibkaiWeo2TUtLSFoqdoBzSeBEIZLXUX8GrslrF6HwvJeKYmiXJhwrUAQkUCUprsAGQ467zGPO7JrU3ezQwseXZ9fEfV1ZVqzrLQMSVIabLji0kEKUeksgg0NSSB3RP1UUcklK2zTvbK3yNTUzMmcmnnFFpx2jaCSUhQqVFNdBmlOW6PK22tWbcuEIT5YdxQeV5Y8ufSlalJTTIqKgklIKgKnIV2REs/qnQYm2Bq11+o1LvJw3fRT/6Sj4tExN7jmH8ZOWY2maRJTValLeNPbzjYBgeN6ao5rqT3Ov2h8yZCPqstD7oISWiQobSe8mvChewTYB4O9H/fWIsHpa0X2XHnwK5+A7JuzUCabmy7gKG1MlJoEqC1JIqTtBSKU3xLKDu0Fzy22FQtzaRr5p2m+lUE9wIrwiHlQ6SOi4Fk9aX6r9RY2XaDktMNTDJo42oGmxSfSSewiojVTZyPcseIYXtEPd6onr3XymLQUErAS0FVbaQKmtKVKqVUrMjKgz02wtuc9jHA4dHFTk3q+/w0LJcvkzU4A9OAoRqGcwtXteqOzXhGyrHb3kQ8/jCjrCjd+Pd+HiMxiyQqgoENpyAApkNgGwRNS0OalJyer6k000EgJSKAaAQPDeACACACACACACACACACAMEQBD2lZJObevq/gYAoVv3IZfJIBZd2kDI+0n7xTvjRZjxluti0xOK3Ue7L3o+fX8GLy27qTMtXG2VI9dFVI78qjvpEOdU4dTo8fiGPkLRPfwZFMzTiGltIcWltfWQCcJ26aax52kjY8Onqkk/EYFwOUdEnLIlXWKJbCsLjZriJJV0knSpOoJ4RKWTHQobeC3OeqaYuLXfW7zjijiWslSuJNTEaEve1Zd5FTjRyQR6EswpFiBIIJEkQQCDQ80YsdVpscbySViTTPnyPTvO2TLV1QFNn6CyB/bhj2L2MbY8stCJ5H53nHLTJOs2pYPYage4RjBmd8HFooPLE2E2g6tsgkhtwYTXMJA2bap98RZPS4vqIuzhvLputfzLFyh3/AJWckzLtJcU4rAsOYQlCFpIPpZk6jId8bbL4roQMXhV03rJaLzK1b1/Z2bb5pxSA2QApCEDpUpmVKqa1zypEey9zWhcYfCoY81Y3q18j5WDcyZmSCE82j13KjwGqvh2xjCmcjdk8Uoo211fghsXSuXLylFJTzjvyi9R7I0T8e2JldMYb95zeXxK7I2b0j4L7l1QjLONxXn0gAgAgAgAgAgAgAgAgAgAgAgAgAgD4vyyV9YV+MAcDllkdU1G4/wDecAVy1rjyj5q4zgWfSb6B8B0T4RqlTCXcTqOJZFOylqvPcqdockStWJgH5rqSD9ZNfgI0Sxf8WW1XH10sh8vsyvTnJraDejQX7C0n4kGNTx5onQ4xiy6y09URLl351okeTzCaihohdD3pFIw5JruZv9rxZ/3xfq0ayiJ1lOFsTLaa1wpDiRXgIy/meZg/Ym9W4fNHwas+YGLCh1NetkpIPGtKwUbPBnk78JPVyj80zolruPq9EJ9oj7oyWPNmufGMWPR6+iJuQuSDm473IH3n8I2Rxf8AJkC3j2v9KHzf2Lpd+67SCC0zVXrHpHxOQ7okRqhHoipvz8i/actvBbIusnZJGaz3D8Y2EMlW2gkUApAG8AEAEAEAEAEAEAEAEAEAEAEAEAEAEAEAEAYIgDXmhugAU3lSAI+Yswq0UPD9YAi5i7a1emn3wBwu3GUrV4Dggn/cIA6pW47Ses4tXCifxgCZlLCYb0bBO9VVfHIQBIpFNIAzABABABABABABABABABABABABABABABABABABABABABABABABABABABABABABABABABABABABABABABABABABABABABABABABABABABABABABABABABABABABABABABABABAH/9k="/>
          <p:cNvSpPr>
            <a:spLocks noChangeAspect="1" noChangeArrowheads="1"/>
          </p:cNvSpPr>
          <p:nvPr/>
        </p:nvSpPr>
        <p:spPr bwMode="auto">
          <a:xfrm>
            <a:off x="155575" y="-144462"/>
            <a:ext cx="304800" cy="304801"/>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26628" name="AutoShape 4" descr="data:image/jpeg;base64,/9j/4AAQSkZJRgABAQAAAQABAAD/2wCEAAkGBxQTEhUUExQWFhUXGRwYFhcWGBgYFxsdHBocHhwdHx4YHCggHBwlHhoXITIhJSkrLi4uFx8zODMsOCgtLiwBCgoKDg0OGxAQGywkICQ0LCwsNCwsLDQsLCwtLCwsLCwvLCwsLCwsLCwsLCwsLCwsLCwsLCwsLCwsLCwsLCwsLP/AABEIAOcA2gMBEQACEQEDEQH/xAAcAAACAgMBAQAAAAAAAAAAAAAABwUGAQIECAP/xABMEAABAgMFAwcHCQYEBQUAAAABAgMABBEFBhIhMUFRcQcTIjJhgZEUI0JScqGxU2KCkrLB0dLhFzM0c5OiJENjwhU1g/DxCBZEVJT/xAAbAQEAAgMBAQAAAAAAAAAAAAAABAUCAwYBB//EADcRAAICAQIDBQYEBgMBAQAAAAABAgMEESEFEjETQVFhcRQiMpGh0YGxweEVIzNCUvAGFvE0gv/aAAwDAQACEQMRAD8AeMAEAEAEAEAEAEAEAEAEAEAEAEAEAEAEAEAEAEAEAEAEAEAEAEAEAEAEAEAEAEAEAEAEAEAEAYJgD4Km07M+EACXydBAHHP25LtA84+0g9q0g+FYxc4rqzdDHtn8MW/wKvaF95MaTST7JUfgIw7aHiSI8Nyn0gyBmb7Sx0mFeDo+6PO3r8TP+E5f+H1X3OFd7h6E0ofTUPjHvbQ8TXLhuUv7GSlm3uf9GYC+OFX3VjNST6MjTpsh8UWvVMsklexf+YhJ7U1T8axkaydlLbaXtKTuV+OkASQNYAzABABABABABABABABABABABABABABAGq1ACpNBAEXMWwNG8+06frAFbty9rEv+/dqv5NHSV4DId9I1ztjDqTMfAvyPgjt4voUi1eVJ05S7aWx6y+mrw6o98RpZLfwl3RwKuO9stfTZFQtS8U1Mfvn3FD1a0T9UZRHlZKXVltViUU/BFI4VyjiUhZQsJOiikhJ76UjHR9Tcpxb0T3PjHhmWGxrlzsygOMskoOiiUpB4YjnxjbGmclqkQbuI49UuWUtzlt27U1KU8oaUgE0CsikndUGldcuyPJ1yj1Rsx8ym/wDpy1/MiI1kokJK2n2uo6oDccx4GNkbJR6MiXYOPb8UF+RaLJv+U0D7YUPWbyPgcvhG+OU/7kVF/AovemWnk/uMW7d4mnh5h0E6lByUOKT8REqNkZ9GUmRiXY70sjp59xbZabrrkfdGZGOqACACACACACACACACACACACACAPlMPhIqfCAKjea3ENoxvLCUbBtJ7B6RjGU1Ddm6iiy+XLWtX/vUVlvX5eeqlmrTZ2j94eJGnd4xCsyHLZbHT4fB6qtJWe9L6fucF3LozU6aso6Fc3V9FHbnSqu4GNcKpT6EvJz6Mfab38F1OC8tkOSbzjDlCpG0aKBFQRXYY8cOWXKzOrKV1HawHvc1mX/4ezMNS7YUpkLolKQoqCcxXeSKRYxjFLocbbfbZPSUmb3OvQ1a0s4rmikBRbcbcoquQOzUEGPVpJGucZ0z32aENbNm4Jtcsg/53NJOuq8I78xFeofzOU7GzKaxO172h4cotpLkLMJlSELTgabNAcI4HKuEGJ05ckTk8al5FjT82Vi1uUKRm7NWy44TMKaFQWlgc6ADkcNOsNaxhbOLg0yXgY18ciMoro9/QpfJtZflNosoIqlFXVg7kUp/cURGx4KUtWXXFsl1Vcser2G7btzrMfcCHEoaeWKp5tQbWdlQnRWfYYlyphLuOfo4lk1dJarz3FRyg3URZ7raEOlzGCqigApIBpmQc657NkQ7qlB7HS8OzpZUW5R00Ks2spIKSQRmCDQg9hEaddCwcVJaNDBupymONEImwXEbHEgc4OOxQ9/GJNeS1tIo8zgsZpyp2fh3fsOCzbSbeaDrKwtB0IPu7D2GJqkpLVHN21zrk4zWjOxl4KGXfHprPpABABABABABABABABABAGqlQBSb9Xubk00PTeUOi3XT5ytyfeY1W2qC8ywweH2ZMtekfH9EJC1rVdmXC46rEo6bABuA2CK+c3J6s6/Hx66Icla0RJXBmZdNoMpmm0rbc6CcXVSs0wEjQ5jDn63ZG7HjFvcreMXWwr0g9B2X7tCalpUKkWkrXiCCMJUUg5ApQNc6DsrEuxuK2OcxKoXWaWS07xSXsuvaAY8tnDiUSEqBNVpBrQkAYUprlQbTEOyufxyOlw8vGcvZ6f2YweQ2dx2aG65surR3E4x9s+ETa3rE5nLg4WtEpdu1ZLn5izpVCmHGaqWAgIBzAKkmpqQSnM7xHq06I12c7anPfUV1uXeEnbUq1iUpC32XUqUaqILm07TiBziLGHLaXt2X2+DzaaPpsMLlhnksy8q44krbTNtqWkAHEkIcJFDl4xvs021KrClOLm4deV/oZvbZEmbMdmESzaFKZC0HAkKTiAI00OcY2wjyN6G7AyLnkQjzPr4kPyFWVRt+aIzWoNIPzUZq8VH+2PMeOkTZxi/tL+VdxKX1uAxaq+eTMUWkc3lhW2MJORAzBqTXONkoNvVMiUZMa48k4Jr6iZfacW6GQtT6grmmzUqKqKISE1OQzy3VivespHXQdePTzaaLr/vmPewrhy7ciJZ9CXCek4rbjI1SdRTQU2CJ6pio8pylvEbpXdqnp4engJV2wVuGYclULcl2llOPImmdDlrkK5DaIgODerS2OrjlQjyRtaUmjS7d435JzGyrI9dBzQsdo+8ZwhY4PVHuViVZMeWa9H3ob9hXpRMo51k4Vp67Z1Tx3pOw/AxYV2Ka1RyGZhWY09JdO59z/wB8C32VaiXhlkodZO7t4RsIZ3wAQAQAQAQAQAQAQB8Zh8JHadBAFQvzfNMi1RNFTDg6CTokeursGwbT3xput5F5ljw7AeVPV/Cuv2EnJS7s9NJQVgvPL67hoCdSTwA0HARBinZI6m62vEp1S2XRIdcxybSqpNMsBRaekHvTKyMyd4Pq8KaRNdEXHlOYhxa+N3at6+XdoI+9V3npVxTLyaKGaVDqqG9JiIk65bnROdWbRrH/AMH3ybXl8ukUOKPnUebeHz07fpCiu+LGL1RxtsHCTiyjXhYtifmXpamFlCsPRBQyRqklRzXUUNBXhEWztJvlRfYbxMWCuk9ZP5nbyXsKs6cnpKYWkUS28lROFKh1SoFWzNI7jG6pOK0ZWZ1kbpdpDvIq1bfl5O8HlQcSphxvC4pvpgVTQ1w1qcSEmg3iMVNKbN8seyzGhtutV+HUi+Uq9zM47LvygcDkuqoU4kJSaKCkkDETkRtAjXO2POmiXi8Pu9nlGXfuizq5VLOmmAidlnSRRSmy2lxBUNqTi4601jc7INbldDDyYS0gmcV5OU6Wm7OeZShxt1QoEFIwgBeXSBp1QD7owssi46Ik4WHbXd2jWyLvyczcr5CwxLvtrUhHSCVDFjPSWcJz6yjG6K0WhWXSlKbk+8Xl4uTV+R5ycYmskgqWrEptw1NTpkqp2VER7ITim0y5xL8W6yMZV6N/iiZ5G7qUHlzo1BSwCNBopffmB2VO0R7j16LmZjxfN7SXZR6LqXCetlUxJvKlhUuLUxLH1jXmyvsSFBZr6qK7Y3y3WxVVRUbFz927OWemGbFs0JRmoDC2Dq46rMqPZWpO4ADdGuTVUCRTXPOyd/x8kIKYeUtSlqNVKJJOlSTU6RXN6s7WMVGKSPtZ08thxLjaqKHgRtBG0HdGUZOL1RruohdDkmtUMqxbx84EvNHC4nrJ3Hd2pMWNdimtji83DnjWcr6dz8f3GfYdrImWgtOR0Unak7vwMbCGSMAEAEAEAEAEAaOuhIKjkBrAFPvDeJLDSphzZkhG0k6JHxJ3AxhOagtWSMXGlkWKuP4+SErSYtCayBcedPAD8qEj3RXaSskdk3ThU+CX1GDbPI75hsyz5EyiiiVEhKlDOqSM0EGlDnpEyNHLujnLeKdvrG2O3d5fctd1rcmJhhTLyeZtBimNCx0F+qsU1bXoSNDWmgjeirkkn5H0dblbXl1tOpKHG1YXEKoHmHB9246KEYSgprRm7HyLMafPB/Zi7uwHbCtMtTRpKzAI53/LqnNC+wjNJHzttAYwr1htImZfJk6W1L1XeS95uV4ZokW8R+WdFE8UorU/SpwjGeQlsjZi8Hss3nshXWxPuTTnOzCy45SmJVMhuAGQGZ0iK7ZPc6CvBohFRUTezrJefOFlpbnsJJA4nQd8YKMn0N1l1VS99pepYWeTi0CKlpKB89aQfcTG1Y82QpcYxY/3a+iPjM3Gmka833K/SPfZpmv+N4vn8iMcu8/6mLgQY8dFi7jbDi2JPbm+aIqas0oUMSFIUDUEgpNd4jznnAzljY2QtVo/Qk13lnCwWHH1vMkpJQ4akhJBpj6wrTfGfbOWz6EZcMjTrOv4u4vVtcpiZiQRLyjS2ph0hko2IB6NEKGuKoA0Iz7IkStT0jEqKMGUG7bui+rGrZUiiVlmm8ghhsCp0GFOZr4xu6Iq23KXqI69FqvWvPBLCVKSOiyilKJ2rVXSpzJOgoIgWSds9EddiVV4FHNY9G+v2L7dzkslmm8U2edcpVQxFLSeFKE03nwjfDGiviKjJ41dOWlXur6lcv7cRltnyuRUFMjrpSrGAK0xJVU1AOoJjXdQkuaJN4bxWVk1Vd1fRlAs6eUysLTwI3jaIjwm4PVFvlYsMit1y/DyZfbu3l8ndS8mpaXQOJ3pr9pP4jbFnGSktUcPdVKqbrn1Q6Jd9K0pWggpUAUkaEHQxkaj6QAQAQAQAQBXLxT9VhpJyGauOwd2sAJG+9veUvUSfNN9FG471d/wAitus55bdDs+GYfs9PvL3nu/t+H5kNZNsPybyZiWVRaciCKpUk0JSobQaDwj2mzkY4liO+G3cegLn3vZtRglpRadTk43UY0HYRsUk7DSh0O6LBPU5CyuUHpI0evImWfQ1aCUtqNQxNAeZXXVJJzaXvScjTImGp5pr0IflMkVMYbUlHEtTDdELxHoPtnRBHpHd2V3CMLJcq5jfiVdtPsvEVN6bxvTz3OvZAZIQOqgbh27ztiBZY5vU6/EwoY8OVbvvZ87EsB6aPm09EdZaqhA79p7BHkK5T6HuVm1Yy997+HeX6x7sSjCwkoXNzAoebQMVOKahKB2rMTIY8Y9d2c1k8Xvt2j7q8upfJORnCAKsyyNiUjnVgd+FCT2UUO2JC26FW229WdKru4h52ZmXP8AqBseDKUwPDhfuHLK9OZ//Q8ftKMARznJyEmrM2+nsWEOJ/uTX3wBzv2DONCjjTU03t5ror/punCe5Yg0n1MoylF6xejIGYuRKzeLyZRYeT1m1hQpuxNq6SAd4yiNPGi/h2LfF41dXtb7y+ovbxXfflF4HklCtULSTQ00KVDd4iI2kqpbl8p1ZtTUX9ySmr+zjkkqVfWFiubv+YpA9BVMjnTPWg2xsnc5rlRBx+GQx5u6e+nQb11rMlrKkeddISSgLedOZJOYSNtBWgSNeMSYRjXEpMm+3Mu0/BIVt/L+vTowgLalK5IGSlgalRGR9kGm+sR5XOb0XQt6OGxx63OfvS8O5DA/4rISliDyZVWXG1paSTValrriqN4UTXYKcIkWSUYFRiU2XZK0Xfq/ISJisO4O+zJqlUHQ6cYk49nLLlfRlLxnD7WvtY9Y/VfsNfkjvHXFJLOaQVsn5teknuJqOwndE85MZsAEAEAEAc8/NBptS1aJFfwHjAChvhbKm2FGvnHiRXcD1j4Zd8aMifLHRd5acJxe2v1fSO/49xRbr2UZqbZYGi1DF2IGaj4A+MQ6oc8tDpc7K9nqcu/uLNylXZlpR9pqVx43c+bJxAVOFNCc6k1GZOkZ3VRi0okPhmbbdXKd2mi7ytz9lTtmTCHQFMupPQWKFChtFdFA7RGUZSrekjC6mjOg50vf6jXse/Ejack6idCEFCavtL3D02zqc6UpmCe8y+eLWpz3s9sLeVLcTs1NEpDSXHSwhR5lDqqlIPDKtN0V87HM6/Ew40LXRavqWq4dyTN1ffOCVRUk1wleHUAnIJGdVd3DOmnn3fQjcS4ksdckN5/kMiSstUylKWQZaTGSSkYXHB8yubaD63WOuWpnpJLRHJTnKcuaT1bLZZlmNS6A2ygISNg2naSdpO8x6Yn0nplLTa3FVwoSVKpmaAVMeN6LVmdcHOSiur2Kb+1SQ/1f6f6xo9qrLf8AgGX5fMP2qSH+r/T/AFh7VWP4Bl+XzAcqch/q/wBP9Y89qrD4Dlrw+ZeEmoiSUpwWpZDT9CsUWnNDiThcQd6VDMcNDtBgCtXha82JeeSlxtZwtvgYUlR6oWB+7d3KHRV2EhMYyipLRmym6dM1OD0Yl71XfVLqKes2rqq28D2xBnW6pa9x1uLmQzanF7S71+peLkX0lJqVEhahSFN0CFuHChxKer0gRRYFBsr4xLjKM46M522q7Ft1jszs5S7YsxUoJdopW4j9yGKFLe+pGWEjZmTUHZUa73BR0+RN4TDIlc59z669/wC4ppSVKlJQ2kqUo0SkCpJOwCIerkzolGqiLl0QzH+TMs2a665nNAc5RJJShKc1J+cSmtTvGXbIePpDXvKaHGHZlRitodPUWVYiHQep3yVqrYdamGz021BXGmoPYoVHfFpVPnjqcPn43s97gunVen7HpqzJ5D7LbzZqhxIWk9ihURsIR1QAQAQBU79ztA20PSONXAae/wCEAJO989zkwQD0WxgH3nx+EV18+aZ2XCcfssda9Zblu5DmmOffdW4gPYQ222VALwmilKAJzqQkdxiRjR0WpU8aucrFBdEX+duQ05aDc8pxZUgg82aFFUpommVRQ0NN8bezXNzFcsyao7BdCocpFiTc5aLDYaWJeqUBwCqQD0nFEiuE0FBX1RvjVbCU5rwLHCyq8bFk0/fZy8s8rKtcwhpltLx6RUkUOBIwgGmtTv8AVjDJ0SSRu4IrJylOT2X5lMujYJm3wk1Dac1kbvVHaY0VV88i04hm+y1ar4nsh1WRJpmQE4QJNo4UIGQeWk69rSDkB6SgToBWyS02RxUpOT5pbstkenhmAIy8/wDBzH8pf2TGFnwMkYn9eHqvzPM0U59JMQPTdvUcRBGMujPVDWg4CLpdD5g+ptHp4fGclUOoU24kKQsFKkqFQQdQYAUd8bIVLq5hwlbSweYcUaqIGqFHa4nYdVJFdQY8lFSWjNlVsqpqcOqFhNywCiCK00MVs4uuWh2uNbXl1KzT9mWG7lxZubSFtNpS2dHFnCg0NDSlSaEHQR7Cqc9zXfxHHxnyt7+CG7cW4TchVxRDr5yx0oEjckbO06nsiZVSoepzefxGeS9FtHwPley7toTpLflDTEv6iMalL9s0T9UZcYWQlLZPRHmHk0Y753FyYlLw2QqVmHGFmpbNKgUBBAIPeCDECcHGWjOvxr1fUrF3ka4cjG/GlpLlKrjlHPSrF1j+THNyDW1zko5LE9KXXVPsOEqH92MROOVGfABABACtvhaVZh5zY2MI+iPzExjKXKmzZTU7bFBd7SE8pRJJJzOZMVR9BSSWiPi7LpVmdd8ZxscehGuxKrfiRZ7Bv/aMpQJe59sf5b/S8FdYeJHZEiGT4lNkcF762Mm7vLBKPEImELlnDtV0mj9IZjvA4xIVkWU9mFdCWnKLO+9s+VzrroNU1wN+ynIU45nviBbLnnqdbgUez0Ri+vVlyuzZhS21KtnC6+SXFDVKBTnFdwKUDtWDE+qHJHQ5PPyvaLnPu6L0G7Ky6W0JQhIShICUgaAAUAjYQz7QAQBGXn/g5j+Uv7JjCz4GSMT+vD1X5nmaKc+kmIHpu3qOIgjGXRnqhrQcBF0uh8wfU2j08CAIm89iJnJdbKsic0K2oWOqocD4gkQB5stgKSspcGFaVFC07lA0Ouyuh2giNF9fNHXwLThOV2V3K/hlt+PcWe5XKI5ISipcM86Q4VNlSsKUpVmQaZnpVPfGuN8YxJd3Cbbbm+45J/lFtNxeITIa3IbQjCPrAk95MYvJZJjwOGm7BvlHtUf/ACgr2mmvuRBZLMXwOPcyKt23HpxwOv4S5hCSUpCagVpUDbnGiybm9S2xMWOPXyRI2kYxlo0zbdUra5Qfemix8i9p8zayUE5PtraI7RRafsnxi211Pn7TT0fU9IwPAgDVagASdAKmAEHeacJYWo9ZxWf0jiMaMh6QLTg9fPlJ+CbKTFcdkYgAgAIEe6mLin1JO70vjfTXRPSPd+tI20R5pogcVvdWNJrq9vn+w6OTeVxqfmTv5hv2Udc97hUPojdFkcUXmsAZrABWAIu8/wDBzH8pf2TGFnwMkYn9eHqvzPM8U59JMQPTdvUcRBGMuh6nb0HARdLofMH1N6x6eBWAMVgBC8u1j8zNJfSKJmE9LdzjYArxKMP1DvgCgyzuJIVvH6GKqyPLJo73Eu7amNnivr0Z9IwJIQAQBkQByWdOcxPy7or5t5teW0BQJHeKiLSp6wTOF4hX2eVZHz/NJnr+NhDCAOC3nMMs8f8ATV8IAQV61ebbHzifAfrEXKeyRf8AAI/zJy8l+ZV4gnTGIHoQBmALDdNITzizsp7qk/ARMxV1ZznH7NoQ9WPO4MqW7PlgespsLV7S+ko+KjEw5wovKJfGclZ1TTLuFASggYEKzIzzUkmIN904z0TOp4Tw3GvxlOyOr1feys/tItH5cf02/wAsafabPEs/4Jhf4fV/cP2kWj8uP6bf5Ye02eI/gmF/h9X9z5TXKBPuIUhbwKVApUObbFQcjomPHkWNaamUOD4kJKUY7rfq/uViNJZmIHplJpA8a1LYOUe0flx/Tb/LG/2mzxKr+CYX+H1f3D9pFo/Lj+m3+WHtNniP4Jhf4fV/cP2kWj8uP6bf5Ye02eI/gmF/h9X9y68lt6ZqbfdRMOY0pbxAYUJzxAeiBsiRjWym2mym41gUY1cZVLTV+L/U35epDHZnObWXkL7lVbI4dMH6MTDnBCWKqqCNyjEDKXvanWcDs5sdx8H+Z3RGLoIAIAyIAhbbyWCNwMWGM/cOQ43HTK18UvsewrHdxy7KtcTaDXikRIKg7IAib1n/AAb/ALBgBCXtOTf0vuiHldx0f/H1tZ+BXDEM6IxA9CAMiB4T9jn/AAr57F/Yidi/CzluPP8AnR9P1PRNjJpLsgbG0fZESijEnyu/8xX7Dfwisyv6h3HAf/kXqylRHLoIAIAIAIAIAIAIAIAZHIh/Ev8A8r/eIl4fxM5z/kf9GHr+jLtytoBsibrsQD3hQiwOQPM1hHJfGIWV1R0vAX7k/VEpEQ6ExABAGYIEPbwzTwifi/CzlePL+dH0/U9Y3IXis+UJ2sNn+wRJKMm4Air0prKP+wYAQl7E5Nn2h8IiZXcdFwB7zXoVuIR0hiACAMwBYrtIxtOo9ao+skiJuK9mjmOPRfaQl5D8ulNc7JSzg9JlB/tESygE7yu/8xX7Dfwisyv6h3HAf/kXqylRHLoIAIAIAIAIAIAIAIAZHIh/Ev8A8r/eIl4fxM5z/kf9GHr+jLVy2TWCyXhtWptsdtViv9oUe6LA5A86WGnoqPzohZT3R1HAY/ypvz/QkoiF8YgAgDMAQ1vHpDhE/F+FnKcdet8V5fqet7pM4JGVR6rLY/sESSkJaAOW1GcbLifWQoDiQaQAgL0oqyhW5fxB/CI2UvdTLzgUtL5R8V+pVIgHUhA9CACse6HmqJu6j1HsPrD3jMffEjGlpLTxKbjlXNQpruf0e32HVyaTP+GWwTmw4pI9hZ5xHdReH6MTzkzN4rgS84+XnFuBRAFEkAZCm0Rosx4zerLXE4vdjVdnBLTzIz9ksp8o94p/LGHskPMk/wDYcnwiH7JZT5R7xT+WHskPMf8AYcnwicdscl8q0w64lbpKEKUKlNKgE7oxlixUW9zbRx7IstjBpbtIUEQDrjED02QKkQPG9EOhHJNKEA8494p/LFh7JDzOMf8AyHJT00ibfsllPlHvFP5Y99kh5j/sOT4RD9ksp8o94p/LD2SHmP8AsOT4RJq61y2ZFxbjSlkqThOIgila7B2RsrpjW9UQs3iduXBRmltvsUL/ANQdpgpl5YHMEvq0yyKEeOJzwjcVwpbMbwtjtz8f0pFbfLWbO14VV2eLHXq9/n+x3mXVgx4FYK0xUOGu6uleyNWjJ3PHm5ddz5R4ZhABAENaiMbqUjaUp8f/ADFljrStHGcYnzZcl4JL6a/qex5JnA2hHqpCfAARuKw+0AEAI69Nn0RMNU6ijTglVR7o1XLWDJ/C7OzyoPx2+Yuyd8Vuh2rkktWTVi3VnJr9zLrKT6axgR9ZVK91Y3Rokyuv4rj19+voX2xORxRoZuY+gwP96x8ExIjjJdSnv43ZLataFgfs2xbOQpCwylSklJCiXX1BQoaDNefYBG7ljFaFc7r7ZattiVUCw8aBQKF5Y0lCiAcqpOaaimXbFd8E9u47FJZOPpL+5f79Rs3XtANPtPg+aeSGXNwqatLPBRUg/wA0bos09VqcPZBwk4y6rYZ8emAQAQBGXn/g5j+Uv7JjCz4GSMT+vD1X5nmaKc+kmIHpu3qOIgjGXRnqhrQcBF0uh8wfU2j08CAPnMPpQlS1kJSkFSidAAKknugDzHfa0TOTLj5qOcIwg6pbSKIHZlmRvUYwnLljqb8Wh32xrXf+XeRaU7BwEVfVnepKK0XRDcuHfGTYlkSkw2tkiuJTiatrKjUknUd4pQDOJtNkVHlZzHEcS6dzug9V5dxMWnydyE4nnZZQbKswtlQU0fo1p9WkZSohLdGini2TS+We+nj1+YvLf5N52WqoIDyB6TVSadqaVHdWI06Jx8y7x+L49r0b5X5lOpGgtTe51neU2rKt7OeStWVRhbOI+ITTvi1gtIpHAZVnaXzn4tnrGMzQEAEALy+kjhmSqnRdTU8R0Ve6njDQ9TcXquqEja0kUqW2dUkiKxe5PQ7memTj6rvQyZXljUiVaR5OVvpQEuLcUEtkjKopUmuR2RMd8UjmYcKuk3rsvM3s+Xtq1ek48ZWXV6qebqPmgdNXEqpBOc/I8shi0bfFL6F8uvcSTkek23jdPWec6SzvpXJPdG1RSINl0p9egt+WZyWVNJ5o1fCaPYc05dWp9emzdSIeS4823U6XgitVT5l7vd/vgcvJ7aSF4pR4ApWDhB0IPWR8SO+Msaz+x/gaON4ev8+P/wCvuNy7loKH+GfUS6hNULP+c2KAL9tNQlY30OihEw5wnhAGYAjLz/wcx/KX9kxhZ8DJGJ/Xh6r8zzNFOfSTED03b1HEQRjLoz1Q1oOAi6XQ+YPqbR6eGIAXPKLbvO1lWj5tJ8+oaKIzDQ4ZFXAJ2mgCctJwFZpsiBk2cz5V0Or4NhuqHay+KX0X7kpcdTAnWVTKwhpCsVTWmJOaQaaCtDXsjXVpzrmJ3EO19nl2S1fQ9FsOtPoC0FDqDooYVpPfnFlsziHzQej1RXrQnFyalOJs0rSdVyhQpRHaghJ8Kx43p3GcU7Ho5fMrFu8rjBlnkstzDcwUFLYcQkUURSpwqNKa90YdtElrh1+qemqE0ykhGeoEQorns2OkvsePhtye+mn4svvIHZBXOvTJHRZbwJPz3D9yUn64iyOLXQfcAEAEAQN8ZHnGMQ6zZxd2ivx7oASl+7PwrS8BksYVe0PxHwiFkw0fMdRwPI5q3S+q3XozbksnpVM8UzaEUKCWXHD0UKTmagnDmK0JzGHtj3HUUtWa+MSulJQgnp5d4ynL7rm3zLWYkLUP3ky4DzLY3garVuBpXhUiQp8z0iU08bso81uz8O/8SXnJKZ5vyeXcUlR/fTb2as9cCRkVnswpTs0pGTT6I1VygnzSWvkRwsGzLMYWp8p6YKVuPHE65UZgbc9yRGvlhBbknt8rImuXXbw6IS9rWa5LrSsJcQ2vpsLWMKikHonLRWhp2jfEGUXFnW0Xwvi1qm1tLToNa514GrSZDLqi3NtdNC00CsQFOcRUUJoSFIIIIJBBBibTdzrR9Tl+I8Oljy5o/C/p5Fssu3DjDEzhQ/6JGTT1NrZOiqatnMZ6jON5Vk7AEZeYf4SY/lL+yYws+BkjE/rw9V+Z5s8jc9Rf1T+EVHKz6N2sPFfMPI3PUX9U/hDlY7WH+S+Zs3KOVHQXqPRP4QUX4HkrYaP3l8z1C1oOAi5XQ+ZvqbEx6eFZtS1lvhSJYkN6LmBSh3pZ2KVsK+qnZU6AKm+Npoa8wzSoyNDUJ7zqo6555mucRr7tPdj1LvhfDXa1bYvd7vP9ilNoUpSUJFVrUlCBvUo0A8TEOEHOWh0WVkKipzY9bLurZsklmXmEtLfeqAt4VxqGoSVdFPYkUJ7TFgqoJaaHH2Z+TZLm5mvQirx3DflVKmLKcW2dVMpUf7QahXsq7t0a5VSjvAmUZtN38vKX4/f7kdYXK26g4J1nHTIrbASscUHKvAiMY5PdJG6/gv8AdTLVFe5UrytTswz5MBzaUVW5gwqUpR6pqK9EAeMeXzhJbG7heLk1T97VIqDuSD2x7iw6yNXHcjVxpXdu/wBD0ByS2EZWzm8Yo48S85vGLqg9oQEjjWJZz5c4AIAIA1WkEEHMHIwAtbx2AFpdlzxQTsOqT9x74wshzx0JOJkPHuVi/H0EtOtqRiBFFpqCDqCIrorfRnZ2z1q7SvfbY9AcmUxJostt1nC2ihLxWoVDgyXjUe3TspTKLFaRRxVrsss33ZAXu5WEIxIkwFHa8vqj2UnXicuMaJ5HdAtsXg7ce0yHovDv/E+Nxbmuzbgn7SKl1zaac1O5ahsTuR3mMq6n8Uupozc2OnY0LSP5l4tmUlLRQ9KlaFraIxYSCtpZHRPYf1BjbOCmtGQcfIsx7FZH/wBQhLasp+QmcCyUrQcSFpqKjYpJ/wC9CIrpRcJaHaUXV5VXMt0+qLjZN+m5hsMzwFcvOEdBRGhVTqK+cPdEqvI12kUOdwaUW50brw7y82bPTDSRgUJlrYlaqOAfNczDnBefzolLcommnoyXavQxkHSqXVumBzY7lnzavoqMDwmGnUqFUqBB0III90AbwB8JqdbbGJxxCEjUrUlI8SYAg374MnJgLmFb2xRvvcXRNOBJ7IA4phSnUlc66hDIzLKVFLP/AFFminNvR6KTXNJjxtJasyjCU3yxWrKVfflIC08xJDCkdEu0pluQNg2V8BtiJbk90TosDg2nv3/L7/YWRJJ2kk8SSfiSYipOT2L6c4Vx1lskTduXVnJJDEwtGE4kuIOuBaTiSle5WQNI3qEqmpMqbL6uIVyqre63WveN+wLwyVtyymXUJx087LrNFpI9NBGdK6LTmK7DE1NSWqOXsrnVLSS0NUzkzZRwzBXMyOiX6Yn2BudAHTbHr6jbHp5s/UiuVWwZd2V8vZKcXRJWg1S6hVADlkTmCDuiNkVrTmRc8Gy5qxUt7P6CebbKiAIhxi5PRHSXXRprc5dF/v1LPc+7vlk420R5tFHHfYSRl9I0T3ndFpGKikkcHdbK2xzl1Z6JSKRkazMAEAEAEARFvSGMBY6yfeIAUnKRd3LytsZGgeA8AvhoD3RDyat+dHR8GzVp2E36fYoImFJbLYUQ3XEUVOHFvppXtiNzSe2peqqqHvcqQzeS+4AcCJybSCjJTDRzB3LX9ye8xMpp5d2cxxLiTtfJDZfmX9F8ZVU2ZMLq5TrZYMW1ANet/wCNY29rHm5SE8G5U9vpt9fUVN57NXYtoomJVyqXKkNklS1AnNtQzUoE6K1r2iNLcq5aLfUsa41ZdLnZ7vL1fc/98C6S9xfKkmatVxReWK4EqwNsp2Jr2DXZWuupz7FS3kRo8TnSuShJJfN+ZQ7/ANyDIFLiFFbCzRJPWSqlcJpkagGh7IjXU8m/cXvDuIrJTjJaSX1IGx7wTEsfMuFI2pNFIPccvDONcLJR6ErIwqb178fx7y+WTyrgDDMS9RtLZFD9FeXviRHK8UU13Ad9a5/P7kp/7ssdwYubDazqSyUK+s3+MbVkVsgy4PlLok/RkRaFsSPoPK4c4/8AAqjLt6/E1fwvL/w/IgU2vKIUV4cSt4QCrxV+MYvJgjfDg2VLqkvVn1mL/KAoy2B85Zxe4UHvjTLKfcifTwGK3tnr6FZtO2H5g1ecUumgOSRwAyHhEeU5S6suacaqhaVxSOu7l2JmdVhYbqkdZxVUtp4qpmewVMZQplMj5XEacdaN6vwRZb53ENnS7EyzM+fbcBKsk9L0ShJ1ptGeRrviQ4Kn3kVNeU+IN0zWnetP1LrcW+bNqsqlplKRMBNHGj1XE+uj7xqk+Mb4uM0VNtVmNZ4NdBfX6uW9ZzyZiXUsN4qtOpJxtn1VU+OhiNJSpeq6F5TbTxGvks2mvqWW63K8nBzdooUFgU55tGJC/aSnNJ4AjhG+N0WiqyOGX1S0S19CF5Qb9om20y0sgol0kEkgJK6aAJHVSNd+mlIj33KXuouOFcOlU+1s69yK7Z0kUoxkdJWg20/WNuPXouZkLjOd2k+xh0XXzf7Dv5PLueSS9VijzvSc3geinuBz7SYklGWqACACACACACAIWfs5OYKQW15KSdM9RwMeNansZOLTXURl/bpKkncgSw5+7Uc6b0H5w9474r7a3W9uh2WBmRy6tJfEuv3OSwr3TcrKuSrblG1HoH02wesEnYFe7OmsZPIfLojRDg9fbc8unciFSqhqMiMwRqIjlw0mNTktu85Nvf8AEpwqXQ0Yx+koZc5wGYT21O6LCmDXvS6nI8RyYN9hStIr6sslsKNpzRk0E+Ry6gZxQ0dXqlgEbBkVcKRt11ZXaKEdX1ZGcr83z3k1msU5951BIHoIAUKkbNa8EmMLNJe6SMSUqk7l6E/a1w5B1tCFthtQAQhxJwLNBl2KOR1BhKmEu49p4lkVPVS19RX305O3ZJBeQsOsg9I0otI3qGhHaPCIllDjujocPi1d75Ze6/oyFs66M4+yl9lhTjSwSlSSnOhIOVa6gxj2NngSHxPFT0c/zIyes91l0NOtqQ4aAII6RxaUG2sYOEtdNDfHKplDnUloSjVzZ9Wko93oKftUj3sp+BrfEMZf3r5mLrXYdnnlstFCVNgFzGSKAkjQAk5iM66JSNOXxOrH23b67FjvpyaGUk+eS6XFhQDlE4UhJyBAqTkaA1O2Nk6eRc3Ug43FJZU3U1y6rb1JO7HKy00zKMvMFBqG3nBhS2kaBYA1r0SdKZ6xIjbFvRFRfw++uLnJbE/yt3Z8plxMtCrjIJNM8TZzNO0a8KxhkQco6ruJHB8pU28kuktvxEchSkrS42socQcSFpNCCIh12ODOjy8OGRDR9e5jvuHflm0mlS02EJfCDziFUCHU7VJr707NdIsIyjOJx9tNuNZ4NdBS3lZl0TLiZRZcZB6Cj7wD6QB0Vt95r7FFS0idlh2WTpUrFozpu5YpdPOLHm06fOO7gNsbKKuZ6voQeK8Q7CPZw+J/RDOuRdvnXBMOjzaD5sH0lD0uCfjwiwORGRABABABABABABAGFJqKGAI61LIbfZWy8nG2oaHXsIOwjfGMoqS0ZsptnVNTg9GhAXyuk7Iu0NVNKPm3KZHsVuUN23ZFdbU4M7PBz4ZUfCS6r7eRV5quBVNaRjXpzLU3ZbkqZOPXQ9HoW47ZjIs0oBW22htZIwtpIAUqlM1JFct8Wmm2xwiaUtZGk5MS9jSACc8OSAT03XFZkk7STVROwRjOahHU349E8m3lj/4UnkgknJudmLSfOIpq2g7CtVCojsSmiR7RjClNrmfeSuJTjGSph0iWjlOulM2iJdtpxDbSF41klWIHQKSAMyAVUzGZjZJNtESqyuEJKS3Z0cqFpty9mPJWaqcRzSATVSiRr3CpJjGySS3M8OqVluq7t2b8lxDdjyqlZANFR4YlGM10I895Fdv3YfOW5Zi6dFRqriySsfEeEYcvvam+Nz7Bw8xnIcBJAOaTQ9hIB+BEbCKJDk8d5m8DyNA4H2/BwLH2ffEah7teZc8UjrCufjFDcmFofXMSjoBBbSab0OBSfEKSr3RIa1WhUwm65KceqPN1vWUph52XczKFFJ2V3HvFD3xVvWEjuoShlU690kNvkZvXz7Bkn1VeYHRKtVtaDjhqEnswxY1yUonG5mPKi1xZRuUm7HkUySgUYd6TdNB6yO46dhEQbq+SW3Q6jheZ7RVpJ+8tn9yoFAqDtGh90a1JroTrKa5tOS106FmundVcyecWClgHNW1dPRT952Rtppc930K/iPEo465Y7y/L1+w0LGu8HSBTCyjLLKtPRH3mLBJJaI5Cc3OTlLdsvjLQSkJSAABQAaAR6Ym8AEAEAEAEAEAEAEAYIgCHtuzkuIUhxAW2rIg6fpxjxxUlozOuyVclKL0aErey465clbNXGt2q0DtHpDtHfEG2hx3j0OpwuLQuXJbtL6P9yFu3eibkaiWeo2TUtLSFoqdoBzSeBEIZLXUX8GrslrF6HwvJeKYmiXJhwrUAQkUCUprsAGQ467zGPO7JrU3ezQwseXZ9fEfV1ZVqzrLQMSVIabLji0kEKUeksgg0NSSB3RP1UUcklK2zTvbK3yNTUzMmcmnnFFpx2jaCSUhQqVFNdBmlOW6PK22tWbcuEIT5YdxQeV5Y8ufSlalJTTIqKgklIKgKnIV2REs/qnQYm2Bq11+o1LvJw3fRT/6Sj4tExN7jmH8ZOWY2maRJTValLeNPbzjYBgeN6ao5rqT3Ov2h8yZCPqstD7oISWiQobSe8mvChewTYB4O9H/fWIsHpa0X2XHnwK5+A7JuzUCabmy7gKG1MlJoEqC1JIqTtBSKU3xLKDu0Fzy22FQtzaRr5p2m+lUE9wIrwiHlQ6SOi4Fk9aX6r9RY2XaDktMNTDJo42oGmxSfSSewiojVTZyPcseIYXtEPd6onr3XymLQUErAS0FVbaQKmtKVKqVUrMjKgz02wtuc9jHA4dHFTk3q+/w0LJcvkzU4A9OAoRqGcwtXteqOzXhGyrHb3kQ8/jCjrCjd+Pd+HiMxiyQqgoENpyAApkNgGwRNS0OalJyer6k000EgJSKAaAQPDeACACACACACACACACACAMEQBD2lZJObevq/gYAoVv3IZfJIBZd2kDI+0n7xTvjRZjxluti0xOK3Ue7L3o+fX8GLy27qTMtXG2VI9dFVI78qjvpEOdU4dTo8fiGPkLRPfwZFMzTiGltIcWltfWQCcJ26aax52kjY8Onqkk/EYFwOUdEnLIlXWKJbCsLjZriJJV0knSpOoJ4RKWTHQobeC3OeqaYuLXfW7zjijiWslSuJNTEaEve1Zd5FTjRyQR6EswpFiBIIJEkQQCDQ80YsdVpscbySViTTPnyPTvO2TLV1QFNn6CyB/bhj2L2MbY8stCJ5H53nHLTJOs2pYPYage4RjBmd8HFooPLE2E2g6tsgkhtwYTXMJA2bap98RZPS4vqIuzhvLputfzLFyh3/AJWckzLtJcU4rAsOYQlCFpIPpZk6jId8bbL4roQMXhV03rJaLzK1b1/Z2bb5pxSA2QApCEDpUpmVKqa1zypEey9zWhcYfCoY81Y3q18j5WDcyZmSCE82j13KjwGqvh2xjCmcjdk8Uoo211fghsXSuXLylFJTzjvyi9R7I0T8e2JldMYb95zeXxK7I2b0j4L7l1QjLONxXn0gAgAgAgAgAgAgAgAgAgAgAgAgAgD4vyyV9YV+MAcDllkdU1G4/wDecAVy1rjyj5q4zgWfSb6B8B0T4RqlTCXcTqOJZFOylqvPcqdockStWJgH5rqSD9ZNfgI0Sxf8WW1XH10sh8vsyvTnJraDejQX7C0n4kGNTx5onQ4xiy6y09URLl351okeTzCaihohdD3pFIw5JruZv9rxZ/3xfq0ayiJ1lOFsTLaa1wpDiRXgIy/meZg/Ym9W4fNHwas+YGLCh1NetkpIPGtKwUbPBnk78JPVyj80zolruPq9EJ9oj7oyWPNmufGMWPR6+iJuQuSDm473IH3n8I2Rxf8AJkC3j2v9KHzf2Lpd+67SCC0zVXrHpHxOQ7okRqhHoipvz8i/actvBbIusnZJGaz3D8Y2EMlW2gkUApAG8AEAEAEAEAEAEAEAEAEAEAEAEAEAEAEAEAYIgDXmhugAU3lSAI+Yswq0UPD9YAi5i7a1emn3wBwu3GUrV4Dggn/cIA6pW47Ses4tXCifxgCZlLCYb0bBO9VVfHIQBIpFNIAzABABABABABABABABABABABABABABABABABABABABABABABABABABABABABABABABABABABABABABABABABABABABABABABABABABABABABABABABABABABABABABABABABAH/9k="/>
          <p:cNvSpPr>
            <a:spLocks noChangeAspect="1" noChangeArrowheads="1"/>
          </p:cNvSpPr>
          <p:nvPr/>
        </p:nvSpPr>
        <p:spPr bwMode="auto">
          <a:xfrm>
            <a:off x="155575" y="-144462"/>
            <a:ext cx="304800" cy="304801"/>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26630" name="AutoShape 6" descr="data:image/jpeg;base64,/9j/4AAQSkZJRgABAQAAAQABAAD/2wCEAAkGBxQTEhUUExQWFhUXGRwYFhcWGBgYFxsdHBocHhwdHx4YHCggHBwlHhoXITIhJSkrLi4uFx8zODMsOCgtLiwBCgoKDg0OGxAQGywkICQ0LCwsNCwsLDQsLCwtLCwsLCwvLCwsLCwsLCwsLCwsLCwsLCwsLCwsLCwsLCwsLCwsLP/AABEIAOcA2gMBEQACEQEDEQH/xAAcAAACAgMBAQAAAAAAAAAAAAAABwUGAQIECAP/xABMEAABAgMFAwcHCQYEBQUAAAABAgMABBEFBhIhMUFRcQcTIjJhgZEUI0JScqGxU2KCkrLB0dLhFzM0c5OiJENjwhU1g/DxCBZEVJT/xAAbAQEAAgMBAQAAAAAAAAAAAAAABAUCAwYBB//EADcRAAICAQIDBQYEBgMBAQAAAAABAgMEESEFEjETQVFhcRQiMpGh0YGxweEVIzNCUvAGFvE0gv/aAAwDAQACEQMRAD8AeMAEAEAEAEAEAEAEAEAEAEAEAEAEAEAEAEAEAEAEAEAEAEAEAEAEAEAEAEAEAEAEAEAEAEAEAYJgD4Km07M+EACXydBAHHP25LtA84+0g9q0g+FYxc4rqzdDHtn8MW/wKvaF95MaTST7JUfgIw7aHiSI8Nyn0gyBmb7Sx0mFeDo+6PO3r8TP+E5f+H1X3OFd7h6E0ofTUPjHvbQ8TXLhuUv7GSlm3uf9GYC+OFX3VjNST6MjTpsh8UWvVMsklexf+YhJ7U1T8axkaydlLbaXtKTuV+OkASQNYAzABABABABABABABABABABABABABABAGq1ACpNBAEXMWwNG8+06frAFbty9rEv+/dqv5NHSV4DId9I1ztjDqTMfAvyPgjt4voUi1eVJ05S7aWx6y+mrw6o98RpZLfwl3RwKuO9stfTZFQtS8U1Mfvn3FD1a0T9UZRHlZKXVltViUU/BFI4VyjiUhZQsJOiikhJ76UjHR9Tcpxb0T3PjHhmWGxrlzsygOMskoOiiUpB4YjnxjbGmclqkQbuI49UuWUtzlt27U1KU8oaUgE0CsikndUGldcuyPJ1yj1Rsx8ym/wDpy1/MiI1kokJK2n2uo6oDccx4GNkbJR6MiXYOPb8UF+RaLJv+U0D7YUPWbyPgcvhG+OU/7kVF/AovemWnk/uMW7d4mnh5h0E6lByUOKT8REqNkZ9GUmRiXY70sjp59xbZabrrkfdGZGOqACACACACACACACACACACACACAPlMPhIqfCAKjea3ENoxvLCUbBtJ7B6RjGU1Ddm6iiy+XLWtX/vUVlvX5eeqlmrTZ2j94eJGnd4xCsyHLZbHT4fB6qtJWe9L6fucF3LozU6aso6Fc3V9FHbnSqu4GNcKpT6EvJz6Mfab38F1OC8tkOSbzjDlCpG0aKBFQRXYY8cOWXKzOrKV1HawHvc1mX/4ezMNS7YUpkLolKQoqCcxXeSKRYxjFLocbbfbZPSUmb3OvQ1a0s4rmikBRbcbcoquQOzUEGPVpJGucZ0z32aENbNm4Jtcsg/53NJOuq8I78xFeofzOU7GzKaxO172h4cotpLkLMJlSELTgabNAcI4HKuEGJ05ckTk8al5FjT82Vi1uUKRm7NWy44TMKaFQWlgc6ADkcNOsNaxhbOLg0yXgY18ciMoro9/QpfJtZflNosoIqlFXVg7kUp/cURGx4KUtWXXFsl1Vcser2G7btzrMfcCHEoaeWKp5tQbWdlQnRWfYYlyphLuOfo4lk1dJarz3FRyg3URZ7raEOlzGCqigApIBpmQc657NkQ7qlB7HS8OzpZUW5R00Ks2spIKSQRmCDQg9hEaddCwcVJaNDBupymONEImwXEbHEgc4OOxQ9/GJNeS1tIo8zgsZpyp2fh3fsOCzbSbeaDrKwtB0IPu7D2GJqkpLVHN21zrk4zWjOxl4KGXfHprPpABABABABABABABABABAGqlQBSb9Xubk00PTeUOi3XT5ytyfeY1W2qC8ywweH2ZMtekfH9EJC1rVdmXC46rEo6bABuA2CK+c3J6s6/Hx66Icla0RJXBmZdNoMpmm0rbc6CcXVSs0wEjQ5jDn63ZG7HjFvcreMXWwr0g9B2X7tCalpUKkWkrXiCCMJUUg5ApQNc6DsrEuxuK2OcxKoXWaWS07xSXsuvaAY8tnDiUSEqBNVpBrQkAYUprlQbTEOyufxyOlw8vGcvZ6f2YweQ2dx2aG65surR3E4x9s+ETa3rE5nLg4WtEpdu1ZLn5izpVCmHGaqWAgIBzAKkmpqQSnM7xHq06I12c7anPfUV1uXeEnbUq1iUpC32XUqUaqILm07TiBziLGHLaXt2X2+DzaaPpsMLlhnksy8q44krbTNtqWkAHEkIcJFDl4xvs021KrClOLm4deV/oZvbZEmbMdmESzaFKZC0HAkKTiAI00OcY2wjyN6G7AyLnkQjzPr4kPyFWVRt+aIzWoNIPzUZq8VH+2PMeOkTZxi/tL+VdxKX1uAxaq+eTMUWkc3lhW2MJORAzBqTXONkoNvVMiUZMa48k4Jr6iZfacW6GQtT6grmmzUqKqKISE1OQzy3VivespHXQdePTzaaLr/vmPewrhy7ciJZ9CXCek4rbjI1SdRTQU2CJ6pio8pylvEbpXdqnp4engJV2wVuGYclULcl2llOPImmdDlrkK5DaIgODerS2OrjlQjyRtaUmjS7d435JzGyrI9dBzQsdo+8ZwhY4PVHuViVZMeWa9H3ob9hXpRMo51k4Vp67Z1Tx3pOw/AxYV2Ka1RyGZhWY09JdO59z/wB8C32VaiXhlkodZO7t4RsIZ3wAQAQAQAQAQAQAQB8Zh8JHadBAFQvzfNMi1RNFTDg6CTokeursGwbT3xput5F5ljw7AeVPV/Cuv2EnJS7s9NJQVgvPL67hoCdSTwA0HARBinZI6m62vEp1S2XRIdcxybSqpNMsBRaekHvTKyMyd4Pq8KaRNdEXHlOYhxa+N3at6+XdoI+9V3npVxTLyaKGaVDqqG9JiIk65bnROdWbRrH/AMH3ybXl8ukUOKPnUebeHz07fpCiu+LGL1RxtsHCTiyjXhYtifmXpamFlCsPRBQyRqklRzXUUNBXhEWztJvlRfYbxMWCuk9ZP5nbyXsKs6cnpKYWkUS28lROFKh1SoFWzNI7jG6pOK0ZWZ1kbpdpDvIq1bfl5O8HlQcSphxvC4pvpgVTQ1w1qcSEmg3iMVNKbN8seyzGhtutV+HUi+Uq9zM47LvygcDkuqoU4kJSaKCkkDETkRtAjXO2POmiXi8Pu9nlGXfuizq5VLOmmAidlnSRRSmy2lxBUNqTi4601jc7INbldDDyYS0gmcV5OU6Wm7OeZShxt1QoEFIwgBeXSBp1QD7owssi46Ik4WHbXd2jWyLvyczcr5CwxLvtrUhHSCVDFjPSWcJz6yjG6K0WhWXSlKbk+8Xl4uTV+R5ycYmskgqWrEptw1NTpkqp2VER7ITim0y5xL8W6yMZV6N/iiZ5G7qUHlzo1BSwCNBopffmB2VO0R7j16LmZjxfN7SXZR6LqXCetlUxJvKlhUuLUxLH1jXmyvsSFBZr6qK7Y3y3WxVVRUbFz927OWemGbFs0JRmoDC2Dq46rMqPZWpO4ADdGuTVUCRTXPOyd/x8kIKYeUtSlqNVKJJOlSTU6RXN6s7WMVGKSPtZ08thxLjaqKHgRtBG0HdGUZOL1RruohdDkmtUMqxbx84EvNHC4nrJ3Hd2pMWNdimtji83DnjWcr6dz8f3GfYdrImWgtOR0Unak7vwMbCGSMAEAEAEAEAEAaOuhIKjkBrAFPvDeJLDSphzZkhG0k6JHxJ3AxhOagtWSMXGlkWKuP4+SErSYtCayBcedPAD8qEj3RXaSskdk3ThU+CX1GDbPI75hsyz5EyiiiVEhKlDOqSM0EGlDnpEyNHLujnLeKdvrG2O3d5fctd1rcmJhhTLyeZtBimNCx0F+qsU1bXoSNDWmgjeirkkn5H0dblbXl1tOpKHG1YXEKoHmHB9246KEYSgprRm7HyLMafPB/Zi7uwHbCtMtTRpKzAI53/LqnNC+wjNJHzttAYwr1htImZfJk6W1L1XeS95uV4ZokW8R+WdFE8UorU/SpwjGeQlsjZi8Hss3nshXWxPuTTnOzCy45SmJVMhuAGQGZ0iK7ZPc6CvBohFRUTezrJefOFlpbnsJJA4nQd8YKMn0N1l1VS99pepYWeTi0CKlpKB89aQfcTG1Y82QpcYxY/3a+iPjM3Gmka833K/SPfZpmv+N4vn8iMcu8/6mLgQY8dFi7jbDi2JPbm+aIqas0oUMSFIUDUEgpNd4jznnAzljY2QtVo/Qk13lnCwWHH1vMkpJQ4akhJBpj6wrTfGfbOWz6EZcMjTrOv4u4vVtcpiZiQRLyjS2ph0hko2IB6NEKGuKoA0Iz7IkStT0jEqKMGUG7bui+rGrZUiiVlmm8ghhsCp0GFOZr4xu6Iq23KXqI69FqvWvPBLCVKSOiyilKJ2rVXSpzJOgoIgWSds9EddiVV4FHNY9G+v2L7dzkslmm8U2edcpVQxFLSeFKE03nwjfDGiviKjJ41dOWlXur6lcv7cRltnyuRUFMjrpSrGAK0xJVU1AOoJjXdQkuaJN4bxWVk1Vd1fRlAs6eUysLTwI3jaIjwm4PVFvlYsMit1y/DyZfbu3l8ndS8mpaXQOJ3pr9pP4jbFnGSktUcPdVKqbrn1Q6Jd9K0pWggpUAUkaEHQxkaj6QAQAQAQAQBXLxT9VhpJyGauOwd2sAJG+9veUvUSfNN9FG471d/wAitus55bdDs+GYfs9PvL3nu/t+H5kNZNsPybyZiWVRaciCKpUk0JSobQaDwj2mzkY4liO+G3cegLn3vZtRglpRadTk43UY0HYRsUk7DSh0O6LBPU5CyuUHpI0evImWfQ1aCUtqNQxNAeZXXVJJzaXvScjTImGp5pr0IflMkVMYbUlHEtTDdELxHoPtnRBHpHd2V3CMLJcq5jfiVdtPsvEVN6bxvTz3OvZAZIQOqgbh27ztiBZY5vU6/EwoY8OVbvvZ87EsB6aPm09EdZaqhA79p7BHkK5T6HuVm1Yy997+HeX6x7sSjCwkoXNzAoebQMVOKahKB2rMTIY8Y9d2c1k8Xvt2j7q8upfJORnCAKsyyNiUjnVgd+FCT2UUO2JC26FW229WdKru4h52ZmXP8AqBseDKUwPDhfuHLK9OZ//Q8ftKMARznJyEmrM2+nsWEOJ/uTX3wBzv2DONCjjTU03t5ror/punCe5Yg0n1MoylF6xejIGYuRKzeLyZRYeT1m1hQpuxNq6SAd4yiNPGi/h2LfF41dXtb7y+ovbxXfflF4HklCtULSTQ00KVDd4iI2kqpbl8p1ZtTUX9ySmr+zjkkqVfWFiubv+YpA9BVMjnTPWg2xsnc5rlRBx+GQx5u6e+nQb11rMlrKkeddISSgLedOZJOYSNtBWgSNeMSYRjXEpMm+3Mu0/BIVt/L+vTowgLalK5IGSlgalRGR9kGm+sR5XOb0XQt6OGxx63OfvS8O5DA/4rISliDyZVWXG1paSTValrriqN4UTXYKcIkWSUYFRiU2XZK0Xfq/ISJisO4O+zJqlUHQ6cYk49nLLlfRlLxnD7WvtY9Y/VfsNfkjvHXFJLOaQVsn5teknuJqOwndE85MZsAEAEAEAc8/NBptS1aJFfwHjAChvhbKm2FGvnHiRXcD1j4Zd8aMifLHRd5acJxe2v1fSO/49xRbr2UZqbZYGi1DF2IGaj4A+MQ6oc8tDpc7K9nqcu/uLNylXZlpR9pqVx43c+bJxAVOFNCc6k1GZOkZ3VRi0okPhmbbdXKd2mi7ytz9lTtmTCHQFMupPQWKFChtFdFA7RGUZSrekjC6mjOg50vf6jXse/Ejack6idCEFCavtL3D02zqc6UpmCe8y+eLWpz3s9sLeVLcTs1NEpDSXHSwhR5lDqqlIPDKtN0V87HM6/Ew40LXRavqWq4dyTN1ffOCVRUk1wleHUAnIJGdVd3DOmnn3fQjcS4ksdckN5/kMiSstUylKWQZaTGSSkYXHB8yubaD63WOuWpnpJLRHJTnKcuaT1bLZZlmNS6A2ygISNg2naSdpO8x6Yn0nplLTa3FVwoSVKpmaAVMeN6LVmdcHOSiur2Kb+1SQ/1f6f6xo9qrLf8AgGX5fMP2qSH+r/T/AFh7VWP4Bl+XzAcqch/q/wBP9Y89qrD4Dlrw+ZeEmoiSUpwWpZDT9CsUWnNDiThcQd6VDMcNDtBgCtXha82JeeSlxtZwtvgYUlR6oWB+7d3KHRV2EhMYyipLRmym6dM1OD0Yl71XfVLqKes2rqq28D2xBnW6pa9x1uLmQzanF7S71+peLkX0lJqVEhahSFN0CFuHChxKer0gRRYFBsr4xLjKM46M522q7Ft1jszs5S7YsxUoJdopW4j9yGKFLe+pGWEjZmTUHZUa73BR0+RN4TDIlc59z669/wC4ppSVKlJQ2kqUo0SkCpJOwCIerkzolGqiLl0QzH+TMs2a665nNAc5RJJShKc1J+cSmtTvGXbIePpDXvKaHGHZlRitodPUWVYiHQep3yVqrYdamGz021BXGmoPYoVHfFpVPnjqcPn43s97gunVen7HpqzJ5D7LbzZqhxIWk9ihURsIR1QAQAQBU79ztA20PSONXAae/wCEAJO989zkwQD0WxgH3nx+EV18+aZ2XCcfssda9Zblu5DmmOffdW4gPYQ222VALwmilKAJzqQkdxiRjR0WpU8aucrFBdEX+duQ05aDc8pxZUgg82aFFUpommVRQ0NN8bezXNzFcsyao7BdCocpFiTc5aLDYaWJeqUBwCqQD0nFEiuE0FBX1RvjVbCU5rwLHCyq8bFk0/fZy8s8rKtcwhpltLx6RUkUOBIwgGmtTv8AVjDJ0SSRu4IrJylOT2X5lMujYJm3wk1Dac1kbvVHaY0VV88i04hm+y1ar4nsh1WRJpmQE4QJNo4UIGQeWk69rSDkB6SgToBWyS02RxUpOT5pbstkenhmAIy8/wDBzH8pf2TGFnwMkYn9eHqvzPM0U59JMQPTdvUcRBGMujPVDWg4CLpdD5g+ptHp4fGclUOoU24kKQsFKkqFQQdQYAUd8bIVLq5hwlbSweYcUaqIGqFHa4nYdVJFdQY8lFSWjNlVsqpqcOqFhNywCiCK00MVs4uuWh2uNbXl1KzT9mWG7lxZubSFtNpS2dHFnCg0NDSlSaEHQR7Cqc9zXfxHHxnyt7+CG7cW4TchVxRDr5yx0oEjckbO06nsiZVSoepzefxGeS9FtHwPley7toTpLflDTEv6iMalL9s0T9UZcYWQlLZPRHmHk0Y753FyYlLw2QqVmHGFmpbNKgUBBAIPeCDECcHGWjOvxr1fUrF3ka4cjG/GlpLlKrjlHPSrF1j+THNyDW1zko5LE9KXXVPsOEqH92MROOVGfABABACtvhaVZh5zY2MI+iPzExjKXKmzZTU7bFBd7SE8pRJJJzOZMVR9BSSWiPi7LpVmdd8ZxscehGuxKrfiRZ7Bv/aMpQJe59sf5b/S8FdYeJHZEiGT4lNkcF762Mm7vLBKPEImELlnDtV0mj9IZjvA4xIVkWU9mFdCWnKLO+9s+VzrroNU1wN+ynIU45nviBbLnnqdbgUez0Ri+vVlyuzZhS21KtnC6+SXFDVKBTnFdwKUDtWDE+qHJHQ5PPyvaLnPu6L0G7Ky6W0JQhIShICUgaAAUAjYQz7QAQBGXn/g5j+Uv7JjCz4GSMT+vD1X5nmaKc+kmIHpu3qOIgjGXRnqhrQcBF0uh8wfU2j08CAIm89iJnJdbKsic0K2oWOqocD4gkQB5stgKSspcGFaVFC07lA0Ouyuh2giNF9fNHXwLThOV2V3K/hlt+PcWe5XKI5ISipcM86Q4VNlSsKUpVmQaZnpVPfGuN8YxJd3Cbbbm+45J/lFtNxeITIa3IbQjCPrAk95MYvJZJjwOGm7BvlHtUf/ACgr2mmvuRBZLMXwOPcyKt23HpxwOv4S5hCSUpCagVpUDbnGiybm9S2xMWOPXyRI2kYxlo0zbdUra5Qfemix8i9p8zayUE5PtraI7RRafsnxi211Pn7TT0fU9IwPAgDVagASdAKmAEHeacJYWo9ZxWf0jiMaMh6QLTg9fPlJ+CbKTFcdkYgAgAIEe6mLin1JO70vjfTXRPSPd+tI20R5pogcVvdWNJrq9vn+w6OTeVxqfmTv5hv2Udc97hUPojdFkcUXmsAZrABWAIu8/wDBzH8pf2TGFnwMkYn9eHqvzPM8U59JMQPTdvUcRBGMuh6nb0HARdLofMH1N6x6eBWAMVgBC8u1j8zNJfSKJmE9LdzjYArxKMP1DvgCgyzuJIVvH6GKqyPLJo73Eu7amNnivr0Z9IwJIQAQBkQByWdOcxPy7or5t5teW0BQJHeKiLSp6wTOF4hX2eVZHz/NJnr+NhDCAOC3nMMs8f8ATV8IAQV61ebbHzifAfrEXKeyRf8AAI/zJy8l+ZV4gnTGIHoQBmALDdNITzizsp7qk/ARMxV1ZznH7NoQ9WPO4MqW7PlgespsLV7S+ko+KjEw5wovKJfGclZ1TTLuFASggYEKzIzzUkmIN904z0TOp4Tw3GvxlOyOr1feys/tItH5cf02/wAsafabPEs/4Jhf4fV/cP2kWj8uP6bf5Ye02eI/gmF/h9X9z5TXKBPuIUhbwKVApUObbFQcjomPHkWNaamUOD4kJKUY7rfq/uViNJZmIHplJpA8a1LYOUe0flx/Tb/LG/2mzxKr+CYX+H1f3D9pFo/Lj+m3+WHtNniP4Jhf4fV/cP2kWj8uP6bf5Ye02eI/gmF/h9X9y68lt6ZqbfdRMOY0pbxAYUJzxAeiBsiRjWym2mym41gUY1cZVLTV+L/U35epDHZnObWXkL7lVbI4dMH6MTDnBCWKqqCNyjEDKXvanWcDs5sdx8H+Z3RGLoIAIAyIAhbbyWCNwMWGM/cOQ43HTK18UvsewrHdxy7KtcTaDXikRIKg7IAib1n/AAb/ALBgBCXtOTf0vuiHldx0f/H1tZ+BXDEM6IxA9CAMiB4T9jn/AAr57F/Yidi/CzluPP8AnR9P1PRNjJpLsgbG0fZESijEnyu/8xX7Dfwisyv6h3HAf/kXqylRHLoIAIAIAIAIAIAIAIAZHIh/Ev8A8r/eIl4fxM5z/kf9GHr+jLtytoBsibrsQD3hQiwOQPM1hHJfGIWV1R0vAX7k/VEpEQ6ExABAGYIEPbwzTwifi/CzlePL+dH0/U9Y3IXis+UJ2sNn+wRJKMm4Air0prKP+wYAQl7E5Nn2h8IiZXcdFwB7zXoVuIR0hiACAMwBYrtIxtOo9ao+skiJuK9mjmOPRfaQl5D8ulNc7JSzg9JlB/tESygE7yu/8xX7Dfwisyv6h3HAf/kXqylRHLoIAIAIAIAIAIAIAIAZHIh/Ev8A8r/eIl4fxM5z/kf9GHr+jLVy2TWCyXhtWptsdtViv9oUe6LA5A86WGnoqPzohZT3R1HAY/ypvz/QkoiF8YgAgDMAQ1vHpDhE/F+FnKcdet8V5fqet7pM4JGVR6rLY/sESSkJaAOW1GcbLifWQoDiQaQAgL0oqyhW5fxB/CI2UvdTLzgUtL5R8V+pVIgHUhA9CACse6HmqJu6j1HsPrD3jMffEjGlpLTxKbjlXNQpruf0e32HVyaTP+GWwTmw4pI9hZ5xHdReH6MTzkzN4rgS84+XnFuBRAFEkAZCm0Rosx4zerLXE4vdjVdnBLTzIz9ksp8o94p/LGHskPMk/wDYcnwiH7JZT5R7xT+WHskPMf8AYcnwicdscl8q0w64lbpKEKUKlNKgE7oxlixUW9zbRx7IstjBpbtIUEQDrjED02QKkQPG9EOhHJNKEA8494p/LFh7JDzOMf8AyHJT00ibfsllPlHvFP5Y99kh5j/sOT4RD9ksp8o94p/LD2SHmP8AsOT4RJq61y2ZFxbjSlkqThOIgila7B2RsrpjW9UQs3iduXBRmltvsUL/ANQdpgpl5YHMEvq0yyKEeOJzwjcVwpbMbwtjtz8f0pFbfLWbO14VV2eLHXq9/n+x3mXVgx4FYK0xUOGu6uleyNWjJ3PHm5ddz5R4ZhABAENaiMbqUjaUp8f/ADFljrStHGcYnzZcl4JL6a/qex5JnA2hHqpCfAARuKw+0AEAI69Nn0RMNU6ijTglVR7o1XLWDJ/C7OzyoPx2+Yuyd8Vuh2rkktWTVi3VnJr9zLrKT6axgR9ZVK91Y3Rokyuv4rj19+voX2xORxRoZuY+gwP96x8ExIjjJdSnv43ZLataFgfs2xbOQpCwylSklJCiXX1BQoaDNefYBG7ljFaFc7r7ZattiVUCw8aBQKF5Y0lCiAcqpOaaimXbFd8E9u47FJZOPpL+5f79Rs3XtANPtPg+aeSGXNwqatLPBRUg/wA0bos09VqcPZBwk4y6rYZ8emAQAQBGXn/g5j+Uv7JjCz4GSMT+vD1X5nmaKc+kmIHpu3qOIgjGXRnqhrQcBF0uh8wfU2j08CAPnMPpQlS1kJSkFSidAAKknugDzHfa0TOTLj5qOcIwg6pbSKIHZlmRvUYwnLljqb8Wh32xrXf+XeRaU7BwEVfVnepKK0XRDcuHfGTYlkSkw2tkiuJTiatrKjUknUd4pQDOJtNkVHlZzHEcS6dzug9V5dxMWnydyE4nnZZQbKswtlQU0fo1p9WkZSohLdGini2TS+We+nj1+YvLf5N52WqoIDyB6TVSadqaVHdWI06Jx8y7x+L49r0b5X5lOpGgtTe51neU2rKt7OeStWVRhbOI+ITTvi1gtIpHAZVnaXzn4tnrGMzQEAEALy+kjhmSqnRdTU8R0Ve6njDQ9TcXquqEja0kUqW2dUkiKxe5PQ7memTj6rvQyZXljUiVaR5OVvpQEuLcUEtkjKopUmuR2RMd8UjmYcKuk3rsvM3s+Xtq1ek48ZWXV6qebqPmgdNXEqpBOc/I8shi0bfFL6F8uvcSTkek23jdPWec6SzvpXJPdG1RSINl0p9egt+WZyWVNJ5o1fCaPYc05dWp9emzdSIeS4823U6XgitVT5l7vd/vgcvJ7aSF4pR4ApWDhB0IPWR8SO+Msaz+x/gaON4ev8+P/wCvuNy7loKH+GfUS6hNULP+c2KAL9tNQlY30OihEw5wnhAGYAjLz/wcx/KX9kxhZ8DJGJ/Xh6r8zzNFOfSTED03b1HEQRjLoz1Q1oOAi6XQ+YPqbR6eGIAXPKLbvO1lWj5tJ8+oaKIzDQ4ZFXAJ2mgCctJwFZpsiBk2cz5V0Or4NhuqHay+KX0X7kpcdTAnWVTKwhpCsVTWmJOaQaaCtDXsjXVpzrmJ3EO19nl2S1fQ9FsOtPoC0FDqDooYVpPfnFlsziHzQej1RXrQnFyalOJs0rSdVyhQpRHaghJ8Kx43p3GcU7Ho5fMrFu8rjBlnkstzDcwUFLYcQkUURSpwqNKa90YdtElrh1+qemqE0ykhGeoEQorns2OkvsePhtye+mn4svvIHZBXOvTJHRZbwJPz3D9yUn64iyOLXQfcAEAEAQN8ZHnGMQ6zZxd2ivx7oASl+7PwrS8BksYVe0PxHwiFkw0fMdRwPI5q3S+q3XozbksnpVM8UzaEUKCWXHD0UKTmagnDmK0JzGHtj3HUUtWa+MSulJQgnp5d4ynL7rm3zLWYkLUP3ky4DzLY3garVuBpXhUiQp8z0iU08bso81uz8O/8SXnJKZ5vyeXcUlR/fTb2as9cCRkVnswpTs0pGTT6I1VygnzSWvkRwsGzLMYWp8p6YKVuPHE65UZgbc9yRGvlhBbknt8rImuXXbw6IS9rWa5LrSsJcQ2vpsLWMKikHonLRWhp2jfEGUXFnW0Xwvi1qm1tLToNa514GrSZDLqi3NtdNC00CsQFOcRUUJoSFIIIIJBBBibTdzrR9Tl+I8Oljy5o/C/p5Fssu3DjDEzhQ/6JGTT1NrZOiqatnMZ6jON5Vk7AEZeYf4SY/lL+yYws+BkjE/rw9V+Z5s8jc9Rf1T+EVHKz6N2sPFfMPI3PUX9U/hDlY7WH+S+Zs3KOVHQXqPRP4QUX4HkrYaP3l8z1C1oOAi5XQ+ZvqbEx6eFZtS1lvhSJYkN6LmBSh3pZ2KVsK+qnZU6AKm+Npoa8wzSoyNDUJ7zqo6555mucRr7tPdj1LvhfDXa1bYvd7vP9ilNoUpSUJFVrUlCBvUo0A8TEOEHOWh0WVkKipzY9bLurZsklmXmEtLfeqAt4VxqGoSVdFPYkUJ7TFgqoJaaHH2Z+TZLm5mvQirx3DflVKmLKcW2dVMpUf7QahXsq7t0a5VSjvAmUZtN38vKX4/f7kdYXK26g4J1nHTIrbASscUHKvAiMY5PdJG6/gv8AdTLVFe5UrytTswz5MBzaUVW5gwqUpR6pqK9EAeMeXzhJbG7heLk1T97VIqDuSD2x7iw6yNXHcjVxpXdu/wBD0ByS2EZWzm8Yo48S85vGLqg9oQEjjWJZz5c4AIAIA1WkEEHMHIwAtbx2AFpdlzxQTsOqT9x74wshzx0JOJkPHuVi/H0EtOtqRiBFFpqCDqCIrorfRnZ2z1q7SvfbY9AcmUxJostt1nC2ihLxWoVDgyXjUe3TspTKLFaRRxVrsss33ZAXu5WEIxIkwFHa8vqj2UnXicuMaJ5HdAtsXg7ce0yHovDv/E+Nxbmuzbgn7SKl1zaac1O5ahsTuR3mMq6n8Uupozc2OnY0LSP5l4tmUlLRQ9KlaFraIxYSCtpZHRPYf1BjbOCmtGQcfIsx7FZH/wBQhLasp+QmcCyUrQcSFpqKjYpJ/wC9CIrpRcJaHaUXV5VXMt0+qLjZN+m5hsMzwFcvOEdBRGhVTqK+cPdEqvI12kUOdwaUW50brw7y82bPTDSRgUJlrYlaqOAfNczDnBefzolLcommnoyXavQxkHSqXVumBzY7lnzavoqMDwmGnUqFUqBB0III90AbwB8JqdbbGJxxCEjUrUlI8SYAg374MnJgLmFb2xRvvcXRNOBJ7IA4phSnUlc66hDIzLKVFLP/AFFminNvR6KTXNJjxtJasyjCU3yxWrKVfflIC08xJDCkdEu0pluQNg2V8BtiJbk90TosDg2nv3/L7/YWRJJ2kk8SSfiSYipOT2L6c4Vx1lskTduXVnJJDEwtGE4kuIOuBaTiSle5WQNI3qEqmpMqbL6uIVyqre63WveN+wLwyVtyymXUJx087LrNFpI9NBGdK6LTmK7DE1NSWqOXsrnVLSS0NUzkzZRwzBXMyOiX6Yn2BudAHTbHr6jbHp5s/UiuVWwZd2V8vZKcXRJWg1S6hVADlkTmCDuiNkVrTmRc8Gy5qxUt7P6CebbKiAIhxi5PRHSXXRprc5dF/v1LPc+7vlk420R5tFHHfYSRl9I0T3ndFpGKikkcHdbK2xzl1Z6JSKRkazMAEAEAEARFvSGMBY6yfeIAUnKRd3LytsZGgeA8AvhoD3RDyat+dHR8GzVp2E36fYoImFJbLYUQ3XEUVOHFvppXtiNzSe2peqqqHvcqQzeS+4AcCJybSCjJTDRzB3LX9ye8xMpp5d2cxxLiTtfJDZfmX9F8ZVU2ZMLq5TrZYMW1ANet/wCNY29rHm5SE8G5U9vpt9fUVN57NXYtoomJVyqXKkNklS1AnNtQzUoE6K1r2iNLcq5aLfUsa41ZdLnZ7vL1fc/98C6S9xfKkmatVxReWK4EqwNsp2Jr2DXZWuupz7FS3kRo8TnSuShJJfN+ZQ7/ANyDIFLiFFbCzRJPWSqlcJpkagGh7IjXU8m/cXvDuIrJTjJaSX1IGx7wTEsfMuFI2pNFIPccvDONcLJR6ErIwqb178fx7y+WTyrgDDMS9RtLZFD9FeXviRHK8UU13Ad9a5/P7kp/7ssdwYubDazqSyUK+s3+MbVkVsgy4PlLok/RkRaFsSPoPK4c4/8AAqjLt6/E1fwvL/w/IgU2vKIUV4cSt4QCrxV+MYvJgjfDg2VLqkvVn1mL/KAoy2B85Zxe4UHvjTLKfcifTwGK3tnr6FZtO2H5g1ecUumgOSRwAyHhEeU5S6suacaqhaVxSOu7l2JmdVhYbqkdZxVUtp4qpmewVMZQplMj5XEacdaN6vwRZb53ENnS7EyzM+fbcBKsk9L0ShJ1ptGeRrviQ4Kn3kVNeU+IN0zWnetP1LrcW+bNqsqlplKRMBNHGj1XE+uj7xqk+Mb4uM0VNtVmNZ4NdBfX6uW9ZzyZiXUsN4qtOpJxtn1VU+OhiNJSpeq6F5TbTxGvks2mvqWW63K8nBzdooUFgU55tGJC/aSnNJ4AjhG+N0WiqyOGX1S0S19CF5Qb9om20y0sgol0kEkgJK6aAJHVSNd+mlIj33KXuouOFcOlU+1s69yK7Z0kUoxkdJWg20/WNuPXouZkLjOd2k+xh0XXzf7Dv5PLueSS9VijzvSc3geinuBz7SYklGWqACACACACACAIWfs5OYKQW15KSdM9RwMeNansZOLTXURl/bpKkncgSw5+7Uc6b0H5w9474r7a3W9uh2WBmRy6tJfEuv3OSwr3TcrKuSrblG1HoH02wesEnYFe7OmsZPIfLojRDg9fbc8unciFSqhqMiMwRqIjlw0mNTktu85Nvf8AEpwqXQ0Yx+koZc5wGYT21O6LCmDXvS6nI8RyYN9hStIr6sslsKNpzRk0E+Ry6gZxQ0dXqlgEbBkVcKRt11ZXaKEdX1ZGcr83z3k1msU5951BIHoIAUKkbNa8EmMLNJe6SMSUqk7l6E/a1w5B1tCFthtQAQhxJwLNBl2KOR1BhKmEu49p4lkVPVS19RX305O3ZJBeQsOsg9I0otI3qGhHaPCIllDjujocPi1d75Ze6/oyFs66M4+yl9lhTjSwSlSSnOhIOVa6gxj2NngSHxPFT0c/zIyes91l0NOtqQ4aAII6RxaUG2sYOEtdNDfHKplDnUloSjVzZ9Wko93oKftUj3sp+BrfEMZf3r5mLrXYdnnlstFCVNgFzGSKAkjQAk5iM66JSNOXxOrH23b67FjvpyaGUk+eS6XFhQDlE4UhJyBAqTkaA1O2Nk6eRc3Ug43FJZU3U1y6rb1JO7HKy00zKMvMFBqG3nBhS2kaBYA1r0SdKZ6xIjbFvRFRfw++uLnJbE/yt3Z8plxMtCrjIJNM8TZzNO0a8KxhkQco6ruJHB8pU28kuktvxEchSkrS42socQcSFpNCCIh12ODOjy8OGRDR9e5jvuHflm0mlS02EJfCDziFUCHU7VJr707NdIsIyjOJx9tNuNZ4NdBS3lZl0TLiZRZcZB6Cj7wD6QB0Vt95r7FFS0idlh2WTpUrFozpu5YpdPOLHm06fOO7gNsbKKuZ6voQeK8Q7CPZw+J/RDOuRdvnXBMOjzaD5sH0lD0uCfjwiwORGRABABABABABABAGFJqKGAI61LIbfZWy8nG2oaHXsIOwjfGMoqS0ZsptnVNTg9GhAXyuk7Iu0NVNKPm3KZHsVuUN23ZFdbU4M7PBz4ZUfCS6r7eRV5quBVNaRjXpzLU3ZbkqZOPXQ9HoW47ZjIs0oBW22htZIwtpIAUqlM1JFct8Wmm2xwiaUtZGk5MS9jSACc8OSAT03XFZkk7STVROwRjOahHU349E8m3lj/4UnkgknJudmLSfOIpq2g7CtVCojsSmiR7RjClNrmfeSuJTjGSph0iWjlOulM2iJdtpxDbSF41klWIHQKSAMyAVUzGZjZJNtESqyuEJKS3Z0cqFpty9mPJWaqcRzSATVSiRr3CpJjGySS3M8OqVluq7t2b8lxDdjyqlZANFR4YlGM10I895Fdv3YfOW5Zi6dFRqriySsfEeEYcvvam+Nz7Bw8xnIcBJAOaTQ9hIB+BEbCKJDk8d5m8DyNA4H2/BwLH2ffEah7teZc8UjrCufjFDcmFofXMSjoBBbSab0OBSfEKSr3RIa1WhUwm65KceqPN1vWUph52XczKFFJ2V3HvFD3xVvWEjuoShlU690kNvkZvXz7Bkn1VeYHRKtVtaDjhqEnswxY1yUonG5mPKi1xZRuUm7HkUySgUYd6TdNB6yO46dhEQbq+SW3Q6jheZ7RVpJ+8tn9yoFAqDtGh90a1JroTrKa5tOS106FmundVcyecWClgHNW1dPRT952Rtppc930K/iPEo465Y7y/L1+w0LGu8HSBTCyjLLKtPRH3mLBJJaI5Cc3OTlLdsvjLQSkJSAABQAaAR6Ym8AEAEAEAEAEAEAEAYIgCHtuzkuIUhxAW2rIg6fpxjxxUlozOuyVclKL0aErey465clbNXGt2q0DtHpDtHfEG2hx3j0OpwuLQuXJbtL6P9yFu3eibkaiWeo2TUtLSFoqdoBzSeBEIZLXUX8GrslrF6HwvJeKYmiXJhwrUAQkUCUprsAGQ467zGPO7JrU3ezQwseXZ9fEfV1ZVqzrLQMSVIabLji0kEKUeksgg0NSSB3RP1UUcklK2zTvbK3yNTUzMmcmnnFFpx2jaCSUhQqVFNdBmlOW6PK22tWbcuEIT5YdxQeV5Y8ufSlalJTTIqKgklIKgKnIV2REs/qnQYm2Bq11+o1LvJw3fRT/6Sj4tExN7jmH8ZOWY2maRJTValLeNPbzjYBgeN6ao5rqT3Ov2h8yZCPqstD7oISWiQobSe8mvChewTYB4O9H/fWIsHpa0X2XHnwK5+A7JuzUCabmy7gKG1MlJoEqC1JIqTtBSKU3xLKDu0Fzy22FQtzaRr5p2m+lUE9wIrwiHlQ6SOi4Fk9aX6r9RY2XaDktMNTDJo42oGmxSfSSewiojVTZyPcseIYXtEPd6onr3XymLQUErAS0FVbaQKmtKVKqVUrMjKgz02wtuc9jHA4dHFTk3q+/w0LJcvkzU4A9OAoRqGcwtXteqOzXhGyrHb3kQ8/jCjrCjd+Pd+HiMxiyQqgoENpyAApkNgGwRNS0OalJyer6k000EgJSKAaAQPDeACACACACACACACACACAMEQBD2lZJObevq/gYAoVv3IZfJIBZd2kDI+0n7xTvjRZjxluti0xOK3Ue7L3o+fX8GLy27qTMtXG2VI9dFVI78qjvpEOdU4dTo8fiGPkLRPfwZFMzTiGltIcWltfWQCcJ26aax52kjY8Onqkk/EYFwOUdEnLIlXWKJbCsLjZriJJV0knSpOoJ4RKWTHQobeC3OeqaYuLXfW7zjijiWslSuJNTEaEve1Zd5FTjRyQR6EswpFiBIIJEkQQCDQ80YsdVpscbySViTTPnyPTvO2TLV1QFNn6CyB/bhj2L2MbY8stCJ5H53nHLTJOs2pYPYage4RjBmd8HFooPLE2E2g6tsgkhtwYTXMJA2bap98RZPS4vqIuzhvLputfzLFyh3/AJWckzLtJcU4rAsOYQlCFpIPpZk6jId8bbL4roQMXhV03rJaLzK1b1/Z2bb5pxSA2QApCEDpUpmVKqa1zypEey9zWhcYfCoY81Y3q18j5WDcyZmSCE82j13KjwGqvh2xjCmcjdk8Uoo211fghsXSuXLylFJTzjvyi9R7I0T8e2JldMYb95zeXxK7I2b0j4L7l1QjLONxXn0gAgAgAgAgAgAgAgAgAgAgAgAgAgD4vyyV9YV+MAcDllkdU1G4/wDecAVy1rjyj5q4zgWfSb6B8B0T4RqlTCXcTqOJZFOylqvPcqdockStWJgH5rqSD9ZNfgI0Sxf8WW1XH10sh8vsyvTnJraDejQX7C0n4kGNTx5onQ4xiy6y09URLl351okeTzCaihohdD3pFIw5JruZv9rxZ/3xfq0ayiJ1lOFsTLaa1wpDiRXgIy/meZg/Ym9W4fNHwas+YGLCh1NetkpIPGtKwUbPBnk78JPVyj80zolruPq9EJ9oj7oyWPNmufGMWPR6+iJuQuSDm473IH3n8I2Rxf8AJkC3j2v9KHzf2Lpd+67SCC0zVXrHpHxOQ7okRqhHoipvz8i/actvBbIusnZJGaz3D8Y2EMlW2gkUApAG8AEAEAEAEAEAEAEAEAEAEAEAEAEAEAEAEAYIgDXmhugAU3lSAI+Yswq0UPD9YAi5i7a1emn3wBwu3GUrV4Dggn/cIA6pW47Ses4tXCifxgCZlLCYb0bBO9VVfHIQBIpFNIAzABABABABABABABABABABABABABABABABABABABABABABABABABABABABABABABABABABABABABABABABABABABABABABABABABABABABABABABABABABABABABABABABABAH/9k="/>
          <p:cNvSpPr>
            <a:spLocks noChangeAspect="1" noChangeArrowheads="1"/>
          </p:cNvSpPr>
          <p:nvPr/>
        </p:nvSpPr>
        <p:spPr bwMode="auto">
          <a:xfrm>
            <a:off x="155575" y="-1447800"/>
            <a:ext cx="2857500" cy="3028950"/>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26632" name="AutoShape 8" descr="data:image/jpeg;base64,/9j/4AAQSkZJRgABAQAAAQABAAD/2wCEAAkGBxQTEhUUExQWFhUXGRwYFhcWGBgYFxsdHBocHhwdHx4YHCggHBwlHhoXITIhJSkrLi4uFx8zODMsOCgtLiwBCgoKDg0OGxAQGywkICQ0LCwsNCwsLDQsLCwtLCwsLCwvLCwsLCwsLCwsLCwsLCwsLCwsLCwsLCwsLCwsLCwsLP/AABEIAOcA2gMBEQACEQEDEQH/xAAcAAACAgMBAQAAAAAAAAAAAAAABwUGAQIECAP/xABMEAABAgMFAwcHCQYEBQUAAAABAgMABBEFBhIhMUFRcQcTIjJhgZEUI0JScqGxU2KCkrLB0dLhFzM0c5OiJENjwhU1g/DxCBZEVJT/xAAbAQEAAgMBAQAAAAAAAAAAAAAABAUCAwYBB//EADcRAAICAQIDBQYEBgMBAQAAAAABAgMEESEFEjETQVFhcRQiMpGh0YGxweEVIzNCUvAGFvE0gv/aAAwDAQACEQMRAD8AeMAEAEAEAEAEAEAEAEAEAEAEAEAEAEAEAEAEAEAEAEAEAEAEAEAEAEAEAEAEAEAEAEAEAEAEAYJgD4Km07M+EACXydBAHHP25LtA84+0g9q0g+FYxc4rqzdDHtn8MW/wKvaF95MaTST7JUfgIw7aHiSI8Nyn0gyBmb7Sx0mFeDo+6PO3r8TP+E5f+H1X3OFd7h6E0ofTUPjHvbQ8TXLhuUv7GSlm3uf9GYC+OFX3VjNST6MjTpsh8UWvVMsklexf+YhJ7U1T8axkaydlLbaXtKTuV+OkASQNYAzABABABABABABABABABABABABABABAGq1ACpNBAEXMWwNG8+06frAFbty9rEv+/dqv5NHSV4DId9I1ztjDqTMfAvyPgjt4voUi1eVJ05S7aWx6y+mrw6o98RpZLfwl3RwKuO9stfTZFQtS8U1Mfvn3FD1a0T9UZRHlZKXVltViUU/BFI4VyjiUhZQsJOiikhJ76UjHR9Tcpxb0T3PjHhmWGxrlzsygOMskoOiiUpB4YjnxjbGmclqkQbuI49UuWUtzlt27U1KU8oaUgE0CsikndUGldcuyPJ1yj1Rsx8ym/wDpy1/MiI1kokJK2n2uo6oDccx4GNkbJR6MiXYOPb8UF+RaLJv+U0D7YUPWbyPgcvhG+OU/7kVF/AovemWnk/uMW7d4mnh5h0E6lByUOKT8REqNkZ9GUmRiXY70sjp59xbZabrrkfdGZGOqACACACACACACACACACACACACAPlMPhIqfCAKjea3ENoxvLCUbBtJ7B6RjGU1Ddm6iiy+XLWtX/vUVlvX5eeqlmrTZ2j94eJGnd4xCsyHLZbHT4fB6qtJWe9L6fucF3LozU6aso6Fc3V9FHbnSqu4GNcKpT6EvJz6Mfab38F1OC8tkOSbzjDlCpG0aKBFQRXYY8cOWXKzOrKV1HawHvc1mX/4ezMNS7YUpkLolKQoqCcxXeSKRYxjFLocbbfbZPSUmb3OvQ1a0s4rmikBRbcbcoquQOzUEGPVpJGucZ0z32aENbNm4Jtcsg/53NJOuq8I78xFeofzOU7GzKaxO172h4cotpLkLMJlSELTgabNAcI4HKuEGJ05ckTk8al5FjT82Vi1uUKRm7NWy44TMKaFQWlgc6ADkcNOsNaxhbOLg0yXgY18ciMoro9/QpfJtZflNosoIqlFXVg7kUp/cURGx4KUtWXXFsl1Vcser2G7btzrMfcCHEoaeWKp5tQbWdlQnRWfYYlyphLuOfo4lk1dJarz3FRyg3URZ7raEOlzGCqigApIBpmQc657NkQ7qlB7HS8OzpZUW5R00Ks2spIKSQRmCDQg9hEaddCwcVJaNDBupymONEImwXEbHEgc4OOxQ9/GJNeS1tIo8zgsZpyp2fh3fsOCzbSbeaDrKwtB0IPu7D2GJqkpLVHN21zrk4zWjOxl4KGXfHprPpABABABABABABABABABAGqlQBSb9Xubk00PTeUOi3XT5ytyfeY1W2qC8ywweH2ZMtekfH9EJC1rVdmXC46rEo6bABuA2CK+c3J6s6/Hx66Icla0RJXBmZdNoMpmm0rbc6CcXVSs0wEjQ5jDn63ZG7HjFvcreMXWwr0g9B2X7tCalpUKkWkrXiCCMJUUg5ApQNc6DsrEuxuK2OcxKoXWaWS07xSXsuvaAY8tnDiUSEqBNVpBrQkAYUprlQbTEOyufxyOlw8vGcvZ6f2YweQ2dx2aG65surR3E4x9s+ETa3rE5nLg4WtEpdu1ZLn5izpVCmHGaqWAgIBzAKkmpqQSnM7xHq06I12c7anPfUV1uXeEnbUq1iUpC32XUqUaqILm07TiBziLGHLaXt2X2+DzaaPpsMLlhnksy8q44krbTNtqWkAHEkIcJFDl4xvs021KrClOLm4deV/oZvbZEmbMdmESzaFKZC0HAkKTiAI00OcY2wjyN6G7AyLnkQjzPr4kPyFWVRt+aIzWoNIPzUZq8VH+2PMeOkTZxi/tL+VdxKX1uAxaq+eTMUWkc3lhW2MJORAzBqTXONkoNvVMiUZMa48k4Jr6iZfacW6GQtT6grmmzUqKqKISE1OQzy3VivespHXQdePTzaaLr/vmPewrhy7ciJZ9CXCek4rbjI1SdRTQU2CJ6pio8pylvEbpXdqnp4engJV2wVuGYclULcl2llOPImmdDlrkK5DaIgODerS2OrjlQjyRtaUmjS7d435JzGyrI9dBzQsdo+8ZwhY4PVHuViVZMeWa9H3ob9hXpRMo51k4Vp67Z1Tx3pOw/AxYV2Ka1RyGZhWY09JdO59z/wB8C32VaiXhlkodZO7t4RsIZ3wAQAQAQAQAQAQAQB8Zh8JHadBAFQvzfNMi1RNFTDg6CTokeursGwbT3xput5F5ljw7AeVPV/Cuv2EnJS7s9NJQVgvPL67hoCdSTwA0HARBinZI6m62vEp1S2XRIdcxybSqpNMsBRaekHvTKyMyd4Pq8KaRNdEXHlOYhxa+N3at6+XdoI+9V3npVxTLyaKGaVDqqG9JiIk65bnROdWbRrH/AMH3ybXl8ukUOKPnUebeHz07fpCiu+LGL1RxtsHCTiyjXhYtifmXpamFlCsPRBQyRqklRzXUUNBXhEWztJvlRfYbxMWCuk9ZP5nbyXsKs6cnpKYWkUS28lROFKh1SoFWzNI7jG6pOK0ZWZ1kbpdpDvIq1bfl5O8HlQcSphxvC4pvpgVTQ1w1qcSEmg3iMVNKbN8seyzGhtutV+HUi+Uq9zM47LvygcDkuqoU4kJSaKCkkDETkRtAjXO2POmiXi8Pu9nlGXfuizq5VLOmmAidlnSRRSmy2lxBUNqTi4601jc7INbldDDyYS0gmcV5OU6Wm7OeZShxt1QoEFIwgBeXSBp1QD7owssi46Ik4WHbXd2jWyLvyczcr5CwxLvtrUhHSCVDFjPSWcJz6yjG6K0WhWXSlKbk+8Xl4uTV+R5ycYmskgqWrEptw1NTpkqp2VER7ITim0y5xL8W6yMZV6N/iiZ5G7qUHlzo1BSwCNBopffmB2VO0R7j16LmZjxfN7SXZR6LqXCetlUxJvKlhUuLUxLH1jXmyvsSFBZr6qK7Y3y3WxVVRUbFz927OWemGbFs0JRmoDC2Dq46rMqPZWpO4ADdGuTVUCRTXPOyd/x8kIKYeUtSlqNVKJJOlSTU6RXN6s7WMVGKSPtZ08thxLjaqKHgRtBG0HdGUZOL1RruohdDkmtUMqxbx84EvNHC4nrJ3Hd2pMWNdimtji83DnjWcr6dz8f3GfYdrImWgtOR0Unak7vwMbCGSMAEAEAEAEAEAaOuhIKjkBrAFPvDeJLDSphzZkhG0k6JHxJ3AxhOagtWSMXGlkWKuP4+SErSYtCayBcedPAD8qEj3RXaSskdk3ThU+CX1GDbPI75hsyz5EyiiiVEhKlDOqSM0EGlDnpEyNHLujnLeKdvrG2O3d5fctd1rcmJhhTLyeZtBimNCx0F+qsU1bXoSNDWmgjeirkkn5H0dblbXl1tOpKHG1YXEKoHmHB9246KEYSgprRm7HyLMafPB/Zi7uwHbCtMtTRpKzAI53/LqnNC+wjNJHzttAYwr1htImZfJk6W1L1XeS95uV4ZokW8R+WdFE8UorU/SpwjGeQlsjZi8Hss3nshXWxPuTTnOzCy45SmJVMhuAGQGZ0iK7ZPc6CvBohFRUTezrJefOFlpbnsJJA4nQd8YKMn0N1l1VS99pepYWeTi0CKlpKB89aQfcTG1Y82QpcYxY/3a+iPjM3Gmka833K/SPfZpmv+N4vn8iMcu8/6mLgQY8dFi7jbDi2JPbm+aIqas0oUMSFIUDUEgpNd4jznnAzljY2QtVo/Qk13lnCwWHH1vMkpJQ4akhJBpj6wrTfGfbOWz6EZcMjTrOv4u4vVtcpiZiQRLyjS2ph0hko2IB6NEKGuKoA0Iz7IkStT0jEqKMGUG7bui+rGrZUiiVlmm8ghhsCp0GFOZr4xu6Iq23KXqI69FqvWvPBLCVKSOiyilKJ2rVXSpzJOgoIgWSds9EddiVV4FHNY9G+v2L7dzkslmm8U2edcpVQxFLSeFKE03nwjfDGiviKjJ41dOWlXur6lcv7cRltnyuRUFMjrpSrGAK0xJVU1AOoJjXdQkuaJN4bxWVk1Vd1fRlAs6eUysLTwI3jaIjwm4PVFvlYsMit1y/DyZfbu3l8ndS8mpaXQOJ3pr9pP4jbFnGSktUcPdVKqbrn1Q6Jd9K0pWggpUAUkaEHQxkaj6QAQAQAQAQBXLxT9VhpJyGauOwd2sAJG+9veUvUSfNN9FG471d/wAitus55bdDs+GYfs9PvL3nu/t+H5kNZNsPybyZiWVRaciCKpUk0JSobQaDwj2mzkY4liO+G3cegLn3vZtRglpRadTk43UY0HYRsUk7DSh0O6LBPU5CyuUHpI0evImWfQ1aCUtqNQxNAeZXXVJJzaXvScjTImGp5pr0IflMkVMYbUlHEtTDdELxHoPtnRBHpHd2V3CMLJcq5jfiVdtPsvEVN6bxvTz3OvZAZIQOqgbh27ztiBZY5vU6/EwoY8OVbvvZ87EsB6aPm09EdZaqhA79p7BHkK5T6HuVm1Yy997+HeX6x7sSjCwkoXNzAoebQMVOKahKB2rMTIY8Y9d2c1k8Xvt2j7q8upfJORnCAKsyyNiUjnVgd+FCT2UUO2JC26FW229WdKru4h52ZmXP8AqBseDKUwPDhfuHLK9OZ//Q8ftKMARznJyEmrM2+nsWEOJ/uTX3wBzv2DONCjjTU03t5ror/punCe5Yg0n1MoylF6xejIGYuRKzeLyZRYeT1m1hQpuxNq6SAd4yiNPGi/h2LfF41dXtb7y+ovbxXfflF4HklCtULSTQ00KVDd4iI2kqpbl8p1ZtTUX9ySmr+zjkkqVfWFiubv+YpA9BVMjnTPWg2xsnc5rlRBx+GQx5u6e+nQb11rMlrKkeddISSgLedOZJOYSNtBWgSNeMSYRjXEpMm+3Mu0/BIVt/L+vTowgLalK5IGSlgalRGR9kGm+sR5XOb0XQt6OGxx63OfvS8O5DA/4rISliDyZVWXG1paSTValrriqN4UTXYKcIkWSUYFRiU2XZK0Xfq/ISJisO4O+zJqlUHQ6cYk49nLLlfRlLxnD7WvtY9Y/VfsNfkjvHXFJLOaQVsn5teknuJqOwndE85MZsAEAEAEAc8/NBptS1aJFfwHjAChvhbKm2FGvnHiRXcD1j4Zd8aMifLHRd5acJxe2v1fSO/49xRbr2UZqbZYGi1DF2IGaj4A+MQ6oc8tDpc7K9nqcu/uLNylXZlpR9pqVx43c+bJxAVOFNCc6k1GZOkZ3VRi0okPhmbbdXKd2mi7ytz9lTtmTCHQFMupPQWKFChtFdFA7RGUZSrekjC6mjOg50vf6jXse/Ejack6idCEFCavtL3D02zqc6UpmCe8y+eLWpz3s9sLeVLcTs1NEpDSXHSwhR5lDqqlIPDKtN0V87HM6/Ew40LXRavqWq4dyTN1ffOCVRUk1wleHUAnIJGdVd3DOmnn3fQjcS4ksdckN5/kMiSstUylKWQZaTGSSkYXHB8yubaD63WOuWpnpJLRHJTnKcuaT1bLZZlmNS6A2ygISNg2naSdpO8x6Yn0nplLTa3FVwoSVKpmaAVMeN6LVmdcHOSiur2Kb+1SQ/1f6f6xo9qrLf8AgGX5fMP2qSH+r/T/AFh7VWP4Bl+XzAcqch/q/wBP9Y89qrD4Dlrw+ZeEmoiSUpwWpZDT9CsUWnNDiThcQd6VDMcNDtBgCtXha82JeeSlxtZwtvgYUlR6oWB+7d3KHRV2EhMYyipLRmym6dM1OD0Yl71XfVLqKes2rqq28D2xBnW6pa9x1uLmQzanF7S71+peLkX0lJqVEhahSFN0CFuHChxKer0gRRYFBsr4xLjKM46M522q7Ft1jszs5S7YsxUoJdopW4j9yGKFLe+pGWEjZmTUHZUa73BR0+RN4TDIlc59z669/wC4ppSVKlJQ2kqUo0SkCpJOwCIerkzolGqiLl0QzH+TMs2a665nNAc5RJJShKc1J+cSmtTvGXbIePpDXvKaHGHZlRitodPUWVYiHQep3yVqrYdamGz021BXGmoPYoVHfFpVPnjqcPn43s97gunVen7HpqzJ5D7LbzZqhxIWk9ihURsIR1QAQAQBU79ztA20PSONXAae/wCEAJO989zkwQD0WxgH3nx+EV18+aZ2XCcfssda9Zblu5DmmOffdW4gPYQ222VALwmilKAJzqQkdxiRjR0WpU8aucrFBdEX+duQ05aDc8pxZUgg82aFFUpommVRQ0NN8bezXNzFcsyao7BdCocpFiTc5aLDYaWJeqUBwCqQD0nFEiuE0FBX1RvjVbCU5rwLHCyq8bFk0/fZy8s8rKtcwhpltLx6RUkUOBIwgGmtTv8AVjDJ0SSRu4IrJylOT2X5lMujYJm3wk1Dac1kbvVHaY0VV88i04hm+y1ar4nsh1WRJpmQE4QJNo4UIGQeWk69rSDkB6SgToBWyS02RxUpOT5pbstkenhmAIy8/wDBzH8pf2TGFnwMkYn9eHqvzPM0U59JMQPTdvUcRBGMujPVDWg4CLpdD5g+ptHp4fGclUOoU24kKQsFKkqFQQdQYAUd8bIVLq5hwlbSweYcUaqIGqFHa4nYdVJFdQY8lFSWjNlVsqpqcOqFhNywCiCK00MVs4uuWh2uNbXl1KzT9mWG7lxZubSFtNpS2dHFnCg0NDSlSaEHQR7Cqc9zXfxHHxnyt7+CG7cW4TchVxRDr5yx0oEjckbO06nsiZVSoepzefxGeS9FtHwPley7toTpLflDTEv6iMalL9s0T9UZcYWQlLZPRHmHk0Y753FyYlLw2QqVmHGFmpbNKgUBBAIPeCDECcHGWjOvxr1fUrF3ka4cjG/GlpLlKrjlHPSrF1j+THNyDW1zko5LE9KXXVPsOEqH92MROOVGfABABACtvhaVZh5zY2MI+iPzExjKXKmzZTU7bFBd7SE8pRJJJzOZMVR9BSSWiPi7LpVmdd8ZxscehGuxKrfiRZ7Bv/aMpQJe59sf5b/S8FdYeJHZEiGT4lNkcF762Mm7vLBKPEImELlnDtV0mj9IZjvA4xIVkWU9mFdCWnKLO+9s+VzrroNU1wN+ynIU45nviBbLnnqdbgUez0Ri+vVlyuzZhS21KtnC6+SXFDVKBTnFdwKUDtWDE+qHJHQ5PPyvaLnPu6L0G7Ky6W0JQhIShICUgaAAUAjYQz7QAQBGXn/g5j+Uv7JjCz4GSMT+vD1X5nmaKc+kmIHpu3qOIgjGXRnqhrQcBF0uh8wfU2j08CAIm89iJnJdbKsic0K2oWOqocD4gkQB5stgKSspcGFaVFC07lA0Ouyuh2giNF9fNHXwLThOV2V3K/hlt+PcWe5XKI5ISipcM86Q4VNlSsKUpVmQaZnpVPfGuN8YxJd3Cbbbm+45J/lFtNxeITIa3IbQjCPrAk95MYvJZJjwOGm7BvlHtUf/ACgr2mmvuRBZLMXwOPcyKt23HpxwOv4S5hCSUpCagVpUDbnGiybm9S2xMWOPXyRI2kYxlo0zbdUra5Qfemix8i9p8zayUE5PtraI7RRafsnxi211Pn7TT0fU9IwPAgDVagASdAKmAEHeacJYWo9ZxWf0jiMaMh6QLTg9fPlJ+CbKTFcdkYgAgAIEe6mLin1JO70vjfTXRPSPd+tI20R5pogcVvdWNJrq9vn+w6OTeVxqfmTv5hv2Udc97hUPojdFkcUXmsAZrABWAIu8/wDBzH8pf2TGFnwMkYn9eHqvzPM8U59JMQPTdvUcRBGMuh6nb0HARdLofMH1N6x6eBWAMVgBC8u1j8zNJfSKJmE9LdzjYArxKMP1DvgCgyzuJIVvH6GKqyPLJo73Eu7amNnivr0Z9IwJIQAQBkQByWdOcxPy7or5t5teW0BQJHeKiLSp6wTOF4hX2eVZHz/NJnr+NhDCAOC3nMMs8f8ATV8IAQV61ebbHzifAfrEXKeyRf8AAI/zJy8l+ZV4gnTGIHoQBmALDdNITzizsp7qk/ARMxV1ZznH7NoQ9WPO4MqW7PlgespsLV7S+ko+KjEw5wovKJfGclZ1TTLuFASggYEKzIzzUkmIN904z0TOp4Tw3GvxlOyOr1feys/tItH5cf02/wAsafabPEs/4Jhf4fV/cP2kWj8uP6bf5Ye02eI/gmF/h9X9z5TXKBPuIUhbwKVApUObbFQcjomPHkWNaamUOD4kJKUY7rfq/uViNJZmIHplJpA8a1LYOUe0flx/Tb/LG/2mzxKr+CYX+H1f3D9pFo/Lj+m3+WHtNniP4Jhf4fV/cP2kWj8uP6bf5Ye02eI/gmF/h9X9y68lt6ZqbfdRMOY0pbxAYUJzxAeiBsiRjWym2mym41gUY1cZVLTV+L/U35epDHZnObWXkL7lVbI4dMH6MTDnBCWKqqCNyjEDKXvanWcDs5sdx8H+Z3RGLoIAIAyIAhbbyWCNwMWGM/cOQ43HTK18UvsewrHdxy7KtcTaDXikRIKg7IAib1n/AAb/ALBgBCXtOTf0vuiHldx0f/H1tZ+BXDEM6IxA9CAMiB4T9jn/AAr57F/Yidi/CzluPP8AnR9P1PRNjJpLsgbG0fZESijEnyu/8xX7Dfwisyv6h3HAf/kXqylRHLoIAIAIAIAIAIAIAIAZHIh/Ev8A8r/eIl4fxM5z/kf9GHr+jLtytoBsibrsQD3hQiwOQPM1hHJfGIWV1R0vAX7k/VEpEQ6ExABAGYIEPbwzTwifi/CzlePL+dH0/U9Y3IXis+UJ2sNn+wRJKMm4Air0prKP+wYAQl7E5Nn2h8IiZXcdFwB7zXoVuIR0hiACAMwBYrtIxtOo9ao+skiJuK9mjmOPRfaQl5D8ulNc7JSzg9JlB/tESygE7yu/8xX7Dfwisyv6h3HAf/kXqylRHLoIAIAIAIAIAIAIAIAZHIh/Ev8A8r/eIl4fxM5z/kf9GHr+jLVy2TWCyXhtWptsdtViv9oUe6LA5A86WGnoqPzohZT3R1HAY/ypvz/QkoiF8YgAgDMAQ1vHpDhE/F+FnKcdet8V5fqet7pM4JGVR6rLY/sESSkJaAOW1GcbLifWQoDiQaQAgL0oqyhW5fxB/CI2UvdTLzgUtL5R8V+pVIgHUhA9CACse6HmqJu6j1HsPrD3jMffEjGlpLTxKbjlXNQpruf0e32HVyaTP+GWwTmw4pI9hZ5xHdReH6MTzkzN4rgS84+XnFuBRAFEkAZCm0Rosx4zerLXE4vdjVdnBLTzIz9ksp8o94p/LGHskPMk/wDYcnwiH7JZT5R7xT+WHskPMf8AYcnwicdscl8q0w64lbpKEKUKlNKgE7oxlixUW9zbRx7IstjBpbtIUEQDrjED02QKkQPG9EOhHJNKEA8494p/LFh7JDzOMf8AyHJT00ibfsllPlHvFP5Y99kh5j/sOT4RD9ksp8o94p/LD2SHmP8AsOT4RJq61y2ZFxbjSlkqThOIgila7B2RsrpjW9UQs3iduXBRmltvsUL/ANQdpgpl5YHMEvq0yyKEeOJzwjcVwpbMbwtjtz8f0pFbfLWbO14VV2eLHXq9/n+x3mXVgx4FYK0xUOGu6uleyNWjJ3PHm5ddz5R4ZhABAENaiMbqUjaUp8f/ADFljrStHGcYnzZcl4JL6a/qex5JnA2hHqpCfAARuKw+0AEAI69Nn0RMNU6ijTglVR7o1XLWDJ/C7OzyoPx2+Yuyd8Vuh2rkktWTVi3VnJr9zLrKT6axgR9ZVK91Y3Rokyuv4rj19+voX2xORxRoZuY+gwP96x8ExIjjJdSnv43ZLataFgfs2xbOQpCwylSklJCiXX1BQoaDNefYBG7ljFaFc7r7ZattiVUCw8aBQKF5Y0lCiAcqpOaaimXbFd8E9u47FJZOPpL+5f79Rs3XtANPtPg+aeSGXNwqatLPBRUg/wA0bos09VqcPZBwk4y6rYZ8emAQAQBGXn/g5j+Uv7JjCz4GSMT+vD1X5nmaKc+kmIHpu3qOIgjGXRnqhrQcBF0uh8wfU2j08CAPnMPpQlS1kJSkFSidAAKknugDzHfa0TOTLj5qOcIwg6pbSKIHZlmRvUYwnLljqb8Wh32xrXf+XeRaU7BwEVfVnepKK0XRDcuHfGTYlkSkw2tkiuJTiatrKjUknUd4pQDOJtNkVHlZzHEcS6dzug9V5dxMWnydyE4nnZZQbKswtlQU0fo1p9WkZSohLdGini2TS+We+nj1+YvLf5N52WqoIDyB6TVSadqaVHdWI06Jx8y7x+L49r0b5X5lOpGgtTe51neU2rKt7OeStWVRhbOI+ITTvi1gtIpHAZVnaXzn4tnrGMzQEAEALy+kjhmSqnRdTU8R0Ve6njDQ9TcXquqEja0kUqW2dUkiKxe5PQ7memTj6rvQyZXljUiVaR5OVvpQEuLcUEtkjKopUmuR2RMd8UjmYcKuk3rsvM3s+Xtq1ek48ZWXV6qebqPmgdNXEqpBOc/I8shi0bfFL6F8uvcSTkek23jdPWec6SzvpXJPdG1RSINl0p9egt+WZyWVNJ5o1fCaPYc05dWp9emzdSIeS4823U6XgitVT5l7vd/vgcvJ7aSF4pR4ApWDhB0IPWR8SO+Msaz+x/gaON4ev8+P/wCvuNy7loKH+GfUS6hNULP+c2KAL9tNQlY30OihEw5wnhAGYAjLz/wcx/KX9kxhZ8DJGJ/Xh6r8zzNFOfSTED03b1HEQRjLoz1Q1oOAi6XQ+YPqbR6eGIAXPKLbvO1lWj5tJ8+oaKIzDQ4ZFXAJ2mgCctJwFZpsiBk2cz5V0Or4NhuqHay+KX0X7kpcdTAnWVTKwhpCsVTWmJOaQaaCtDXsjXVpzrmJ3EO19nl2S1fQ9FsOtPoC0FDqDooYVpPfnFlsziHzQej1RXrQnFyalOJs0rSdVyhQpRHaghJ8Kx43p3GcU7Ho5fMrFu8rjBlnkstzDcwUFLYcQkUURSpwqNKa90YdtElrh1+qemqE0ykhGeoEQorns2OkvsePhtye+mn4svvIHZBXOvTJHRZbwJPz3D9yUn64iyOLXQfcAEAEAQN8ZHnGMQ6zZxd2ivx7oASl+7PwrS8BksYVe0PxHwiFkw0fMdRwPI5q3S+q3XozbksnpVM8UzaEUKCWXHD0UKTmagnDmK0JzGHtj3HUUtWa+MSulJQgnp5d4ynL7rm3zLWYkLUP3ky4DzLY3garVuBpXhUiQp8z0iU08bso81uz8O/8SXnJKZ5vyeXcUlR/fTb2as9cCRkVnswpTs0pGTT6I1VygnzSWvkRwsGzLMYWp8p6YKVuPHE65UZgbc9yRGvlhBbknt8rImuXXbw6IS9rWa5LrSsJcQ2vpsLWMKikHonLRWhp2jfEGUXFnW0Xwvi1qm1tLToNa514GrSZDLqi3NtdNC00CsQFOcRUUJoSFIIIIJBBBibTdzrR9Tl+I8Oljy5o/C/p5Fssu3DjDEzhQ/6JGTT1NrZOiqatnMZ6jON5Vk7AEZeYf4SY/lL+yYws+BkjE/rw9V+Z5s8jc9Rf1T+EVHKz6N2sPFfMPI3PUX9U/hDlY7WH+S+Zs3KOVHQXqPRP4QUX4HkrYaP3l8z1C1oOAi5XQ+ZvqbEx6eFZtS1lvhSJYkN6LmBSh3pZ2KVsK+qnZU6AKm+Npoa8wzSoyNDUJ7zqo6555mucRr7tPdj1LvhfDXa1bYvd7vP9ilNoUpSUJFVrUlCBvUo0A8TEOEHOWh0WVkKipzY9bLurZsklmXmEtLfeqAt4VxqGoSVdFPYkUJ7TFgqoJaaHH2Z+TZLm5mvQirx3DflVKmLKcW2dVMpUf7QahXsq7t0a5VSjvAmUZtN38vKX4/f7kdYXK26g4J1nHTIrbASscUHKvAiMY5PdJG6/gv8AdTLVFe5UrytTswz5MBzaUVW5gwqUpR6pqK9EAeMeXzhJbG7heLk1T97VIqDuSD2x7iw6yNXHcjVxpXdu/wBD0ByS2EZWzm8Yo48S85vGLqg9oQEjjWJZz5c4AIAIA1WkEEHMHIwAtbx2AFpdlzxQTsOqT9x74wshzx0JOJkPHuVi/H0EtOtqRiBFFpqCDqCIrorfRnZ2z1q7SvfbY9AcmUxJostt1nC2ihLxWoVDgyXjUe3TspTKLFaRRxVrsss33ZAXu5WEIxIkwFHa8vqj2UnXicuMaJ5HdAtsXg7ce0yHovDv/E+Nxbmuzbgn7SKl1zaac1O5ahsTuR3mMq6n8Uupozc2OnY0LSP5l4tmUlLRQ9KlaFraIxYSCtpZHRPYf1BjbOCmtGQcfIsx7FZH/wBQhLasp+QmcCyUrQcSFpqKjYpJ/wC9CIrpRcJaHaUXV5VXMt0+qLjZN+m5hsMzwFcvOEdBRGhVTqK+cPdEqvI12kUOdwaUW50brw7y82bPTDSRgUJlrYlaqOAfNczDnBefzolLcommnoyXavQxkHSqXVumBzY7lnzavoqMDwmGnUqFUqBB0III90AbwB8JqdbbGJxxCEjUrUlI8SYAg374MnJgLmFb2xRvvcXRNOBJ7IA4phSnUlc66hDIzLKVFLP/AFFminNvR6KTXNJjxtJasyjCU3yxWrKVfflIC08xJDCkdEu0pluQNg2V8BtiJbk90TosDg2nv3/L7/YWRJJ2kk8SSfiSYipOT2L6c4Vx1lskTduXVnJJDEwtGE4kuIOuBaTiSle5WQNI3qEqmpMqbL6uIVyqre63WveN+wLwyVtyymXUJx087LrNFpI9NBGdK6LTmK7DE1NSWqOXsrnVLSS0NUzkzZRwzBXMyOiX6Yn2BudAHTbHr6jbHp5s/UiuVWwZd2V8vZKcXRJWg1S6hVADlkTmCDuiNkVrTmRc8Gy5qxUt7P6CebbKiAIhxi5PRHSXXRprc5dF/v1LPc+7vlk420R5tFHHfYSRl9I0T3ndFpGKikkcHdbK2xzl1Z6JSKRkazMAEAEAEARFvSGMBY6yfeIAUnKRd3LytsZGgeA8AvhoD3RDyat+dHR8GzVp2E36fYoImFJbLYUQ3XEUVOHFvppXtiNzSe2peqqqHvcqQzeS+4AcCJybSCjJTDRzB3LX9ye8xMpp5d2cxxLiTtfJDZfmX9F8ZVU2ZMLq5TrZYMW1ANet/wCNY29rHm5SE8G5U9vpt9fUVN57NXYtoomJVyqXKkNklS1AnNtQzUoE6K1r2iNLcq5aLfUsa41ZdLnZ7vL1fc/98C6S9xfKkmatVxReWK4EqwNsp2Jr2DXZWuupz7FS3kRo8TnSuShJJfN+ZQ7/ANyDIFLiFFbCzRJPWSqlcJpkagGh7IjXU8m/cXvDuIrJTjJaSX1IGx7wTEsfMuFI2pNFIPccvDONcLJR6ErIwqb178fx7y+WTyrgDDMS9RtLZFD9FeXviRHK8UU13Ad9a5/P7kp/7ssdwYubDazqSyUK+s3+MbVkVsgy4PlLok/RkRaFsSPoPK4c4/8AAqjLt6/E1fwvL/w/IgU2vKIUV4cSt4QCrxV+MYvJgjfDg2VLqkvVn1mL/KAoy2B85Zxe4UHvjTLKfcifTwGK3tnr6FZtO2H5g1ecUumgOSRwAyHhEeU5S6suacaqhaVxSOu7l2JmdVhYbqkdZxVUtp4qpmewVMZQplMj5XEacdaN6vwRZb53ENnS7EyzM+fbcBKsk9L0ShJ1ptGeRrviQ4Kn3kVNeU+IN0zWnetP1LrcW+bNqsqlplKRMBNHGj1XE+uj7xqk+Mb4uM0VNtVmNZ4NdBfX6uW9ZzyZiXUsN4qtOpJxtn1VU+OhiNJSpeq6F5TbTxGvks2mvqWW63K8nBzdooUFgU55tGJC/aSnNJ4AjhG+N0WiqyOGX1S0S19CF5Qb9om20y0sgol0kEkgJK6aAJHVSNd+mlIj33KXuouOFcOlU+1s69yK7Z0kUoxkdJWg20/WNuPXouZkLjOd2k+xh0XXzf7Dv5PLueSS9VijzvSc3geinuBz7SYklGWqACACACACACAIWfs5OYKQW15KSdM9RwMeNansZOLTXURl/bpKkncgSw5+7Uc6b0H5w9474r7a3W9uh2WBmRy6tJfEuv3OSwr3TcrKuSrblG1HoH02wesEnYFe7OmsZPIfLojRDg9fbc8unciFSqhqMiMwRqIjlw0mNTktu85Nvf8AEpwqXQ0Yx+koZc5wGYT21O6LCmDXvS6nI8RyYN9hStIr6sslsKNpzRk0E+Ry6gZxQ0dXqlgEbBkVcKRt11ZXaKEdX1ZGcr83z3k1msU5951BIHoIAUKkbNa8EmMLNJe6SMSUqk7l6E/a1w5B1tCFthtQAQhxJwLNBl2KOR1BhKmEu49p4lkVPVS19RX305O3ZJBeQsOsg9I0otI3qGhHaPCIllDjujocPi1d75Ze6/oyFs66M4+yl9lhTjSwSlSSnOhIOVa6gxj2NngSHxPFT0c/zIyes91l0NOtqQ4aAII6RxaUG2sYOEtdNDfHKplDnUloSjVzZ9Wko93oKftUj3sp+BrfEMZf3r5mLrXYdnnlstFCVNgFzGSKAkjQAk5iM66JSNOXxOrH23b67FjvpyaGUk+eS6XFhQDlE4UhJyBAqTkaA1O2Nk6eRc3Ug43FJZU3U1y6rb1JO7HKy00zKMvMFBqG3nBhS2kaBYA1r0SdKZ6xIjbFvRFRfw++uLnJbE/yt3Z8plxMtCrjIJNM8TZzNO0a8KxhkQco6ruJHB8pU28kuktvxEchSkrS42socQcSFpNCCIh12ODOjy8OGRDR9e5jvuHflm0mlS02EJfCDziFUCHU7VJr707NdIsIyjOJx9tNuNZ4NdBS3lZl0TLiZRZcZB6Cj7wD6QB0Vt95r7FFS0idlh2WTpUrFozpu5YpdPOLHm06fOO7gNsbKKuZ6voQeK8Q7CPZw+J/RDOuRdvnXBMOjzaD5sH0lD0uCfjwiwORGRABABABABABABAGFJqKGAI61LIbfZWy8nG2oaHXsIOwjfGMoqS0ZsptnVNTg9GhAXyuk7Iu0NVNKPm3KZHsVuUN23ZFdbU4M7PBz4ZUfCS6r7eRV5quBVNaRjXpzLU3ZbkqZOPXQ9HoW47ZjIs0oBW22htZIwtpIAUqlM1JFct8Wmm2xwiaUtZGk5MS9jSACc8OSAT03XFZkk7STVROwRjOahHU349E8m3lj/4UnkgknJudmLSfOIpq2g7CtVCojsSmiR7RjClNrmfeSuJTjGSph0iWjlOulM2iJdtpxDbSF41klWIHQKSAMyAVUzGZjZJNtESqyuEJKS3Z0cqFpty9mPJWaqcRzSATVSiRr3CpJjGySS3M8OqVluq7t2b8lxDdjyqlZANFR4YlGM10I895Fdv3YfOW5Zi6dFRqriySsfEeEYcvvam+Nz7Bw8xnIcBJAOaTQ9hIB+BEbCKJDk8d5m8DyNA4H2/BwLH2ffEah7teZc8UjrCufjFDcmFofXMSjoBBbSab0OBSfEKSr3RIa1WhUwm65KceqPN1vWUph52XczKFFJ2V3HvFD3xVvWEjuoShlU690kNvkZvXz7Bkn1VeYHRKtVtaDjhqEnswxY1yUonG5mPKi1xZRuUm7HkUySgUYd6TdNB6yO46dhEQbq+SW3Q6jheZ7RVpJ+8tn9yoFAqDtGh90a1JroTrKa5tOS106FmundVcyecWClgHNW1dPRT952Rtppc930K/iPEo465Y7y/L1+w0LGu8HSBTCyjLLKtPRH3mLBJJaI5Cc3OTlLdsvjLQSkJSAABQAaAR6Ym8AEAEAEAEAEAEAEAYIgCHtuzkuIUhxAW2rIg6fpxjxxUlozOuyVclKL0aErey465clbNXGt2q0DtHpDtHfEG2hx3j0OpwuLQuXJbtL6P9yFu3eibkaiWeo2TUtLSFoqdoBzSeBEIZLXUX8GrslrF6HwvJeKYmiXJhwrUAQkUCUprsAGQ467zGPO7JrU3ezQwseXZ9fEfV1ZVqzrLQMSVIabLji0kEKUeksgg0NSSB3RP1UUcklK2zTvbK3yNTUzMmcmnnFFpx2jaCSUhQqVFNdBmlOW6PK22tWbcuEIT5YdxQeV5Y8ufSlalJTTIqKgklIKgKnIV2REs/qnQYm2Bq11+o1LvJw3fRT/6Sj4tExN7jmH8ZOWY2maRJTValLeNPbzjYBgeN6ao5rqT3Ov2h8yZCPqstD7oISWiQobSe8mvChewTYB4O9H/fWIsHpa0X2XHnwK5+A7JuzUCabmy7gKG1MlJoEqC1JIqTtBSKU3xLKDu0Fzy22FQtzaRr5p2m+lUE9wIrwiHlQ6SOi4Fk9aX6r9RY2XaDktMNTDJo42oGmxSfSSewiojVTZyPcseIYXtEPd6onr3XymLQUErAS0FVbaQKmtKVKqVUrMjKgz02wtuc9jHA4dHFTk3q+/w0LJcvkzU4A9OAoRqGcwtXteqOzXhGyrHb3kQ8/jCjrCjd+Pd+HiMxiyQqgoENpyAApkNgGwRNS0OalJyer6k000EgJSKAaAQPDeACACACACACACACACACAMEQBD2lZJObevq/gYAoVv3IZfJIBZd2kDI+0n7xTvjRZjxluti0xOK3Ue7L3o+fX8GLy27qTMtXG2VI9dFVI78qjvpEOdU4dTo8fiGPkLRPfwZFMzTiGltIcWltfWQCcJ26aax52kjY8Onqkk/EYFwOUdEnLIlXWKJbCsLjZriJJV0knSpOoJ4RKWTHQobeC3OeqaYuLXfW7zjijiWslSuJNTEaEve1Zd5FTjRyQR6EswpFiBIIJEkQQCDQ80YsdVpscbySViTTPnyPTvO2TLV1QFNn6CyB/bhj2L2MbY8stCJ5H53nHLTJOs2pYPYage4RjBmd8HFooPLE2E2g6tsgkhtwYTXMJA2bap98RZPS4vqIuzhvLputfzLFyh3/AJWckzLtJcU4rAsOYQlCFpIPpZk6jId8bbL4roQMXhV03rJaLzK1b1/Z2bb5pxSA2QApCEDpUpmVKqa1zypEey9zWhcYfCoY81Y3q18j5WDcyZmSCE82j13KjwGqvh2xjCmcjdk8Uoo211fghsXSuXLylFJTzjvyi9R7I0T8e2JldMYb95zeXxK7I2b0j4L7l1QjLONxXn0gAgAgAgAgAgAgAgAgAgAgAgAgAgD4vyyV9YV+MAcDllkdU1G4/wDecAVy1rjyj5q4zgWfSb6B8B0T4RqlTCXcTqOJZFOylqvPcqdockStWJgH5rqSD9ZNfgI0Sxf8WW1XH10sh8vsyvTnJraDejQX7C0n4kGNTx5onQ4xiy6y09URLl351okeTzCaihohdD3pFIw5JruZv9rxZ/3xfq0ayiJ1lOFsTLaa1wpDiRXgIy/meZg/Ym9W4fNHwas+YGLCh1NetkpIPGtKwUbPBnk78JPVyj80zolruPq9EJ9oj7oyWPNmufGMWPR6+iJuQuSDm473IH3n8I2Rxf8AJkC3j2v9KHzf2Lpd+67SCC0zVXrHpHxOQ7okRqhHoipvz8i/actvBbIusnZJGaz3D8Y2EMlW2gkUApAG8AEAEAEAEAEAEAEAEAEAEAEAEAEAEAEAEAYIgDXmhugAU3lSAI+Yswq0UPD9YAi5i7a1emn3wBwu3GUrV4Dggn/cIA6pW47Ses4tXCifxgCZlLCYb0bBO9VVfHIQBIpFNIAzABABABABABABABABABABABABABABABABABABABABABABABABABABABABABABABABABABABABABABABABABABABABABABABABABABABABABABABABABABABABABABABABABAH/9k="/>
          <p:cNvSpPr>
            <a:spLocks noChangeAspect="1" noChangeArrowheads="1"/>
          </p:cNvSpPr>
          <p:nvPr/>
        </p:nvSpPr>
        <p:spPr bwMode="auto">
          <a:xfrm>
            <a:off x="155575" y="-1447800"/>
            <a:ext cx="2857500" cy="3028950"/>
          </a:xfrm>
          <a:prstGeom prst="rect">
            <a:avLst/>
          </a:prstGeom>
          <a:noFill/>
        </p:spPr>
        <p:txBody>
          <a:bodyPr vert="horz" wrap="square" lIns="91429" tIns="45715" rIns="91429" bIns="45715" numCol="1" anchor="t" anchorCtr="0" compatLnSpc="1">
            <a:prstTxWarp prst="textNoShape">
              <a:avLst/>
            </a:prstTxWarp>
          </a:bodyPr>
          <a:lstStyle/>
          <a:p>
            <a:endParaRPr lang="en-US"/>
          </a:p>
        </p:txBody>
      </p:sp>
      <p:sp>
        <p:nvSpPr>
          <p:cNvPr id="33794" name="AutoShape 2" descr="Image result for emergen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Image result for emergen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457200" y="2209800"/>
            <a:ext cx="8458200" cy="4495800"/>
          </a:xfrm>
        </p:spPr>
        <p:txBody>
          <a:bodyPr>
            <a:normAutofit fontScale="92500"/>
          </a:bodyPr>
          <a:lstStyle/>
          <a:p>
            <a:pPr marL="0" lvl="0" indent="0" algn="just">
              <a:buNone/>
            </a:pPr>
            <a:r>
              <a:rPr lang="en-US" sz="2400" dirty="0">
                <a:solidFill>
                  <a:srgbClr val="FF0000"/>
                </a:solidFill>
              </a:rPr>
              <a:t>General Instruction during an Emergency situation </a:t>
            </a:r>
          </a:p>
          <a:p>
            <a:pPr marL="0" lvl="0" indent="0" algn="just">
              <a:buNone/>
            </a:pPr>
            <a:endParaRPr lang="en-US" sz="2400" dirty="0">
              <a:solidFill>
                <a:srgbClr val="FF0000"/>
              </a:solidFill>
            </a:endParaRPr>
          </a:p>
          <a:p>
            <a:pPr lvl="0" algn="just">
              <a:lnSpc>
                <a:spcPct val="150000"/>
              </a:lnSpc>
            </a:pPr>
            <a:r>
              <a:rPr lang="en-US" sz="2400" dirty="0">
                <a:solidFill>
                  <a:schemeClr val="accent1">
                    <a:lumMod val="50000"/>
                  </a:schemeClr>
                </a:solidFill>
              </a:rPr>
              <a:t>When facility emergency alarms ring, please evacuate through the nearest exit immediately, DO NOT wait for any announcements</a:t>
            </a:r>
          </a:p>
          <a:p>
            <a:pPr algn="just">
              <a:lnSpc>
                <a:spcPct val="150000"/>
              </a:lnSpc>
            </a:pPr>
            <a:r>
              <a:rPr lang="en-US" sz="2400" dirty="0">
                <a:solidFill>
                  <a:schemeClr val="accent1">
                    <a:lumMod val="50000"/>
                  </a:schemeClr>
                </a:solidFill>
              </a:rPr>
              <a:t>Do not wait to remove the gown and PPE during the evacuation</a:t>
            </a:r>
          </a:p>
          <a:p>
            <a:pPr algn="just">
              <a:lnSpc>
                <a:spcPct val="150000"/>
              </a:lnSpc>
            </a:pPr>
            <a:r>
              <a:rPr lang="en-US" sz="2400" dirty="0">
                <a:solidFill>
                  <a:schemeClr val="accent1">
                    <a:lumMod val="50000"/>
                  </a:schemeClr>
                </a:solidFill>
              </a:rPr>
              <a:t>Do not waste time collecting your belongings like phone, notepad, laptop, </a:t>
            </a:r>
            <a:r>
              <a:rPr lang="en-US" sz="2400" dirty="0" err="1">
                <a:solidFill>
                  <a:schemeClr val="accent1">
                    <a:lumMod val="50000"/>
                  </a:schemeClr>
                </a:solidFill>
              </a:rPr>
              <a:t>etc</a:t>
            </a:r>
            <a:r>
              <a:rPr lang="en-US" sz="2400" dirty="0">
                <a:solidFill>
                  <a:schemeClr val="accent1">
                    <a:lumMod val="50000"/>
                  </a:schemeClr>
                </a:solidFill>
              </a:rPr>
              <a:t>;</a:t>
            </a:r>
          </a:p>
          <a:p>
            <a:pPr algn="just">
              <a:lnSpc>
                <a:spcPct val="150000"/>
              </a:lnSpc>
            </a:pPr>
            <a:r>
              <a:rPr lang="en-US" sz="2400" dirty="0">
                <a:solidFill>
                  <a:schemeClr val="accent1">
                    <a:lumMod val="50000"/>
                  </a:schemeClr>
                </a:solidFill>
              </a:rPr>
              <a:t>Call BMS: “115” if you need any emergency assistance</a:t>
            </a:r>
          </a:p>
          <a:p>
            <a:pPr marL="0" indent="0" algn="just">
              <a:lnSpc>
                <a:spcPct val="150000"/>
              </a:lnSpc>
              <a:buNone/>
            </a:pPr>
            <a:endParaRPr lang="en-US" dirty="0"/>
          </a:p>
          <a:p>
            <a:pPr algn="just">
              <a:lnSpc>
                <a:spcPct val="150000"/>
              </a:lnSpc>
            </a:pPr>
            <a:endParaRPr lang="en-US" dirty="0"/>
          </a:p>
        </p:txBody>
      </p:sp>
      <p:grpSp>
        <p:nvGrpSpPr>
          <p:cNvPr id="10" name="Group 9">
            <a:extLst>
              <a:ext uri="{FF2B5EF4-FFF2-40B4-BE49-F238E27FC236}">
                <a16:creationId xmlns:a16="http://schemas.microsoft.com/office/drawing/2014/main" id="{55D1F168-2D78-1CE6-D377-C8F0A06E6ADD}"/>
              </a:ext>
            </a:extLst>
          </p:cNvPr>
          <p:cNvGrpSpPr/>
          <p:nvPr/>
        </p:nvGrpSpPr>
        <p:grpSpPr>
          <a:xfrm>
            <a:off x="304081" y="66675"/>
            <a:ext cx="7975860" cy="2768383"/>
            <a:chOff x="304081" y="66675"/>
            <a:chExt cx="7975860" cy="2768383"/>
          </a:xfrm>
        </p:grpSpPr>
        <p:pic>
          <p:nvPicPr>
            <p:cNvPr id="33800" name="Picture 8" descr="https://encrypted-tbn0.gstatic.com/images?q=tbn:ANd9GcRmJS7Wcq_daYgePOSqaqoOfp6K1NXyryAs5ZHaW0g9tboS_dMv"/>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9115" y="1354847"/>
              <a:ext cx="1520826" cy="1480211"/>
            </a:xfrm>
            <a:prstGeom prst="rect">
              <a:avLst/>
            </a:prstGeom>
            <a:noFill/>
          </p:spPr>
        </p:pic>
        <p:pic>
          <p:nvPicPr>
            <p:cNvPr id="9" name="Picture 8">
              <a:extLst>
                <a:ext uri="{FF2B5EF4-FFF2-40B4-BE49-F238E27FC236}">
                  <a16:creationId xmlns:a16="http://schemas.microsoft.com/office/drawing/2014/main" id="{582CCF96-F3A5-14D1-BACE-48E0E10A79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081" y="66675"/>
              <a:ext cx="1985813" cy="1133475"/>
            </a:xfrm>
            <a:prstGeom prst="rect">
              <a:avLst/>
            </a:prstGeom>
          </p:spPr>
        </p:pic>
      </p:grpSp>
    </p:spTree>
    <p:extLst>
      <p:ext uri="{BB962C8B-B14F-4D97-AF65-F5344CB8AC3E}">
        <p14:creationId xmlns:p14="http://schemas.microsoft.com/office/powerpoint/2010/main" val="4186389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PPE</a:t>
            </a:r>
          </a:p>
        </p:txBody>
      </p:sp>
      <p:sp>
        <p:nvSpPr>
          <p:cNvPr id="3" name="Content Placeholder 2"/>
          <p:cNvSpPr>
            <a:spLocks noGrp="1"/>
          </p:cNvSpPr>
          <p:nvPr>
            <p:ph idx="1"/>
          </p:nvPr>
        </p:nvSpPr>
        <p:spPr>
          <a:xfrm>
            <a:off x="533400" y="1371600"/>
            <a:ext cx="8229600" cy="4525963"/>
          </a:xfrm>
        </p:spPr>
        <p:txBody>
          <a:bodyPr>
            <a:normAutofit/>
          </a:bodyPr>
          <a:lstStyle/>
          <a:p>
            <a:pPr>
              <a:buFont typeface="Wingdings" panose="05000000000000000000" pitchFamily="2" charset="2"/>
              <a:buChar char="Ø"/>
            </a:pPr>
            <a:r>
              <a:rPr lang="en-US" sz="2800" dirty="0">
                <a:solidFill>
                  <a:srgbClr val="C00000"/>
                </a:solidFill>
              </a:rPr>
              <a:t>Removal in the order</a:t>
            </a:r>
          </a:p>
          <a:p>
            <a:pPr lvl="1"/>
            <a:r>
              <a:rPr lang="en-US" sz="2000" dirty="0">
                <a:solidFill>
                  <a:srgbClr val="7030A0"/>
                </a:solidFill>
              </a:rPr>
              <a:t>Contaminated gloves, wash and keep in its place </a:t>
            </a:r>
          </a:p>
          <a:p>
            <a:pPr lvl="1"/>
            <a:r>
              <a:rPr lang="en-US" sz="2000" dirty="0">
                <a:solidFill>
                  <a:srgbClr val="7030A0"/>
                </a:solidFill>
              </a:rPr>
              <a:t>Sleeves, fold and keep</a:t>
            </a:r>
          </a:p>
          <a:p>
            <a:pPr lvl="1"/>
            <a:r>
              <a:rPr lang="en-US" sz="2000" dirty="0">
                <a:solidFill>
                  <a:srgbClr val="7030A0"/>
                </a:solidFill>
              </a:rPr>
              <a:t>Face shield in place</a:t>
            </a:r>
          </a:p>
          <a:p>
            <a:pPr lvl="1"/>
            <a:r>
              <a:rPr lang="en-US" sz="2000" dirty="0">
                <a:solidFill>
                  <a:srgbClr val="7030A0"/>
                </a:solidFill>
              </a:rPr>
              <a:t>Goggles incase </a:t>
            </a:r>
          </a:p>
          <a:p>
            <a:pPr lvl="1"/>
            <a:r>
              <a:rPr lang="en-US" sz="2000" dirty="0">
                <a:solidFill>
                  <a:srgbClr val="7030A0"/>
                </a:solidFill>
              </a:rPr>
              <a:t>Apron</a:t>
            </a:r>
          </a:p>
          <a:p>
            <a:pPr lvl="1">
              <a:buNone/>
            </a:pPr>
            <a:endParaRPr lang="en-US" sz="2000" dirty="0"/>
          </a:p>
          <a:p>
            <a:r>
              <a:rPr lang="en-US" sz="2800" dirty="0"/>
              <a:t>ACCESS TO THE WET ETCH WILL BE DENIED IF PPE RULES ARE VIOLATED</a:t>
            </a:r>
          </a:p>
          <a:p>
            <a:endParaRPr lang="en-US" sz="2800" dirty="0"/>
          </a:p>
        </p:txBody>
      </p:sp>
    </p:spTree>
    <p:extLst>
      <p:ext uri="{BB962C8B-B14F-4D97-AF65-F5344CB8AC3E}">
        <p14:creationId xmlns:p14="http://schemas.microsoft.com/office/powerpoint/2010/main" val="239024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7167608" cy="943346"/>
          </a:xfrm>
        </p:spPr>
        <p:txBody>
          <a:bodyPr>
            <a:normAutofit/>
          </a:bodyPr>
          <a:lstStyle/>
          <a:p>
            <a:r>
              <a:rPr lang="en-US" sz="4000" dirty="0"/>
              <a:t>What is an SDS?</a:t>
            </a:r>
          </a:p>
        </p:txBody>
      </p:sp>
      <p:sp>
        <p:nvSpPr>
          <p:cNvPr id="3" name="Content Placeholder 2"/>
          <p:cNvSpPr>
            <a:spLocks noGrp="1"/>
          </p:cNvSpPr>
          <p:nvPr>
            <p:ph idx="1"/>
          </p:nvPr>
        </p:nvSpPr>
        <p:spPr>
          <a:xfrm>
            <a:off x="457200" y="1371600"/>
            <a:ext cx="6019800" cy="4267200"/>
          </a:xfrm>
        </p:spPr>
        <p:txBody>
          <a:bodyPr>
            <a:noAutofit/>
          </a:bodyPr>
          <a:lstStyle/>
          <a:p>
            <a:r>
              <a:rPr lang="en-US" sz="2400" dirty="0"/>
              <a:t>What is an </a:t>
            </a:r>
            <a:r>
              <a:rPr lang="en-US" sz="2400" dirty="0">
                <a:solidFill>
                  <a:srgbClr val="FF0000"/>
                </a:solidFill>
              </a:rPr>
              <a:t>S</a:t>
            </a:r>
            <a:r>
              <a:rPr lang="en-US" sz="2400" dirty="0"/>
              <a:t>afety </a:t>
            </a:r>
            <a:r>
              <a:rPr lang="en-US" sz="2400" dirty="0">
                <a:solidFill>
                  <a:srgbClr val="FF0000"/>
                </a:solidFill>
              </a:rPr>
              <a:t>D</a:t>
            </a:r>
            <a:r>
              <a:rPr lang="en-US" sz="2400" dirty="0"/>
              <a:t>ata </a:t>
            </a:r>
            <a:r>
              <a:rPr lang="en-US" sz="2400" dirty="0">
                <a:solidFill>
                  <a:srgbClr val="FF0000"/>
                </a:solidFill>
              </a:rPr>
              <a:t>S</a:t>
            </a:r>
            <a:r>
              <a:rPr lang="en-US" sz="2400" dirty="0"/>
              <a:t>heet</a:t>
            </a:r>
          </a:p>
          <a:p>
            <a:pPr lvl="1"/>
            <a:r>
              <a:rPr lang="en-US" sz="2400" dirty="0"/>
              <a:t>Tells what chemicals are in the product,</a:t>
            </a:r>
          </a:p>
          <a:p>
            <a:pPr lvl="1"/>
            <a:r>
              <a:rPr lang="en-US" sz="2400" dirty="0"/>
              <a:t>What the hazards of the chemicals are</a:t>
            </a:r>
          </a:p>
          <a:p>
            <a:pPr lvl="1"/>
            <a:r>
              <a:rPr lang="en-US" sz="2400" dirty="0"/>
              <a:t>How to protect yourself from the hazards.</a:t>
            </a:r>
          </a:p>
          <a:p>
            <a:r>
              <a:rPr lang="en-US" sz="2400" dirty="0"/>
              <a:t>Where to get S.D.S</a:t>
            </a:r>
          </a:p>
          <a:p>
            <a:pPr lvl="1"/>
            <a:r>
              <a:rPr lang="en-US" sz="2400" dirty="0"/>
              <a:t>Manufacturer websites, or</a:t>
            </a:r>
          </a:p>
          <a:p>
            <a:pPr lvl="1"/>
            <a:r>
              <a:rPr lang="en-US" sz="2400" dirty="0"/>
              <a:t>Google search “SDS + name of chemical product” MUST READ !!</a:t>
            </a:r>
          </a:p>
          <a:p>
            <a:pPr lvl="1"/>
            <a:r>
              <a:rPr lang="en-US" sz="2400" dirty="0"/>
              <a:t>In Every bay with particular chemical details…you can ask cleanroom staff.</a:t>
            </a:r>
          </a:p>
        </p:txBody>
      </p:sp>
      <p:sp>
        <p:nvSpPr>
          <p:cNvPr id="4" name="TextBox 3"/>
          <p:cNvSpPr txBox="1"/>
          <p:nvPr/>
        </p:nvSpPr>
        <p:spPr>
          <a:xfrm>
            <a:off x="685800" y="5715000"/>
            <a:ext cx="8458200" cy="830987"/>
          </a:xfrm>
          <a:prstGeom prst="rect">
            <a:avLst/>
          </a:prstGeom>
          <a:noFill/>
        </p:spPr>
        <p:txBody>
          <a:bodyPr wrap="square" lIns="91429" tIns="45715" rIns="91429" bIns="45715" rtlCol="0">
            <a:spAutoFit/>
          </a:bodyPr>
          <a:lstStyle/>
          <a:p>
            <a:r>
              <a:rPr lang="en-US" sz="2400" dirty="0">
                <a:solidFill>
                  <a:srgbClr val="FF0000"/>
                </a:solidFill>
              </a:rPr>
              <a:t>The label on the bottle also will contain some relevant information..!!</a:t>
            </a:r>
          </a:p>
        </p:txBody>
      </p:sp>
      <p:pic>
        <p:nvPicPr>
          <p:cNvPr id="6" name="Picture 5">
            <a:extLst>
              <a:ext uri="{FF2B5EF4-FFF2-40B4-BE49-F238E27FC236}">
                <a16:creationId xmlns:a16="http://schemas.microsoft.com/office/drawing/2014/main" id="{B6AACE68-4848-AD4F-B4A1-056C284C0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1676400"/>
            <a:ext cx="1771973" cy="1401305"/>
          </a:xfrm>
          <a:prstGeom prst="rect">
            <a:avLst/>
          </a:prstGeom>
        </p:spPr>
      </p:pic>
    </p:spTree>
    <p:extLst>
      <p:ext uri="{BB962C8B-B14F-4D97-AF65-F5344CB8AC3E}">
        <p14:creationId xmlns:p14="http://schemas.microsoft.com/office/powerpoint/2010/main" val="68151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4000" dirty="0"/>
              <a:t>Hazard Symbols</a:t>
            </a:r>
          </a:p>
        </p:txBody>
      </p:sp>
      <p:pic>
        <p:nvPicPr>
          <p:cNvPr id="3" name="Picture 2"/>
          <p:cNvPicPr>
            <a:picLocks noChangeAspect="1"/>
          </p:cNvPicPr>
          <p:nvPr/>
        </p:nvPicPr>
        <p:blipFill>
          <a:blip r:embed="rId2" cstate="print"/>
          <a:stretch>
            <a:fillRect/>
          </a:stretch>
        </p:blipFill>
        <p:spPr>
          <a:xfrm>
            <a:off x="990600" y="1371600"/>
            <a:ext cx="6635158" cy="5257800"/>
          </a:xfrm>
          <a:prstGeom prst="rect">
            <a:avLst/>
          </a:prstGeom>
        </p:spPr>
      </p:pic>
    </p:spTree>
    <p:extLst>
      <p:ext uri="{BB962C8B-B14F-4D97-AF65-F5344CB8AC3E}">
        <p14:creationId xmlns:p14="http://schemas.microsoft.com/office/powerpoint/2010/main" val="310021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29" y="-8965"/>
            <a:ext cx="8229600" cy="1143000"/>
          </a:xfrm>
        </p:spPr>
        <p:txBody>
          <a:bodyPr>
            <a:normAutofit/>
          </a:bodyPr>
          <a:lstStyle/>
          <a:p>
            <a:r>
              <a:rPr lang="en-IN" sz="4000" dirty="0"/>
              <a:t>Chemical Transportation</a:t>
            </a:r>
            <a:endParaRPr lang="en-US" sz="4000" dirty="0"/>
          </a:p>
        </p:txBody>
      </p:sp>
      <p:sp>
        <p:nvSpPr>
          <p:cNvPr id="3" name="Content Placeholder 2"/>
          <p:cNvSpPr>
            <a:spLocks noGrp="1"/>
          </p:cNvSpPr>
          <p:nvPr>
            <p:ph idx="1"/>
          </p:nvPr>
        </p:nvSpPr>
        <p:spPr>
          <a:xfrm>
            <a:off x="152400" y="1371600"/>
            <a:ext cx="7010400" cy="5334000"/>
          </a:xfrm>
        </p:spPr>
        <p:txBody>
          <a:bodyPr>
            <a:noAutofit/>
          </a:bodyPr>
          <a:lstStyle/>
          <a:p>
            <a:pPr lvl="0">
              <a:lnSpc>
                <a:spcPct val="150000"/>
              </a:lnSpc>
              <a:buFont typeface="Wingdings" panose="05000000000000000000" pitchFamily="2" charset="2"/>
              <a:buChar char="Ø"/>
            </a:pPr>
            <a:r>
              <a:rPr lang="en-US" sz="1800" dirty="0">
                <a:solidFill>
                  <a:schemeClr val="accent1">
                    <a:lumMod val="50000"/>
                  </a:schemeClr>
                </a:solidFill>
              </a:rPr>
              <a:t>Chemicals should be used only in the fume hoods</a:t>
            </a:r>
          </a:p>
          <a:p>
            <a:pPr lvl="0">
              <a:lnSpc>
                <a:spcPct val="150000"/>
              </a:lnSpc>
              <a:buFont typeface="Wingdings" panose="05000000000000000000" pitchFamily="2" charset="2"/>
              <a:buChar char="Ø"/>
            </a:pPr>
            <a:r>
              <a:rPr lang="en-US" sz="1800" dirty="0">
                <a:solidFill>
                  <a:schemeClr val="accent1">
                    <a:lumMod val="50000"/>
                  </a:schemeClr>
                </a:solidFill>
              </a:rPr>
              <a:t>Do not carry chemicals by hand Use bottle carriers (Secondary Containers) when transporting bottles.</a:t>
            </a:r>
          </a:p>
          <a:p>
            <a:pPr lvl="0">
              <a:lnSpc>
                <a:spcPct val="150000"/>
              </a:lnSpc>
              <a:buFont typeface="Wingdings" panose="05000000000000000000" pitchFamily="2" charset="2"/>
              <a:buChar char="Ø"/>
            </a:pPr>
            <a:r>
              <a:rPr lang="en-US" sz="1800" i="0" dirty="0">
                <a:solidFill>
                  <a:schemeClr val="accent1">
                    <a:lumMod val="50000"/>
                  </a:schemeClr>
                </a:solidFill>
                <a:effectLst/>
                <a:latin typeface="Söhne"/>
              </a:rPr>
              <a:t>Do not transport chemicals that are incompatible. Never transport acids with solvents or bases</a:t>
            </a:r>
          </a:p>
          <a:p>
            <a:pPr>
              <a:lnSpc>
                <a:spcPct val="150000"/>
              </a:lnSpc>
              <a:buFont typeface="Wingdings" panose="05000000000000000000" pitchFamily="2" charset="2"/>
              <a:buChar char="Ø"/>
            </a:pPr>
            <a:r>
              <a:rPr lang="en-US" sz="1800" dirty="0">
                <a:solidFill>
                  <a:schemeClr val="accent1">
                    <a:lumMod val="50000"/>
                  </a:schemeClr>
                </a:solidFill>
              </a:rPr>
              <a:t>All chemicals in the bay need to be labeled</a:t>
            </a:r>
          </a:p>
          <a:p>
            <a:pPr>
              <a:lnSpc>
                <a:spcPct val="150000"/>
              </a:lnSpc>
              <a:buFont typeface="Wingdings" panose="05000000000000000000" pitchFamily="2" charset="2"/>
              <a:buChar char="Ø"/>
            </a:pPr>
            <a:r>
              <a:rPr lang="en-US" sz="1800" dirty="0">
                <a:solidFill>
                  <a:schemeClr val="accent1">
                    <a:lumMod val="50000"/>
                  </a:schemeClr>
                </a:solidFill>
              </a:rPr>
              <a:t>Solutions left for cooling/later use need to be indentified using identification chit</a:t>
            </a:r>
          </a:p>
          <a:p>
            <a:pPr lvl="0">
              <a:lnSpc>
                <a:spcPct val="150000"/>
              </a:lnSpc>
              <a:buFont typeface="Wingdings" panose="05000000000000000000" pitchFamily="2" charset="2"/>
              <a:buChar char="Ø"/>
            </a:pPr>
            <a:r>
              <a:rPr lang="en-US" sz="1800" dirty="0">
                <a:solidFill>
                  <a:schemeClr val="accent1">
                    <a:lumMod val="50000"/>
                  </a:schemeClr>
                </a:solidFill>
              </a:rPr>
              <a:t> Wear nitrile / acid resistant glove depending on your experiment</a:t>
            </a:r>
            <a:r>
              <a:rPr lang="en-US" sz="2400" dirty="0">
                <a:solidFill>
                  <a:schemeClr val="accent1">
                    <a:lumMod val="50000"/>
                  </a:schemeClr>
                </a:solidFill>
              </a:rPr>
              <a:t>.</a:t>
            </a:r>
          </a:p>
          <a:p>
            <a:pPr marL="0" lvl="0" indent="0">
              <a:lnSpc>
                <a:spcPct val="150000"/>
              </a:lnSpc>
              <a:buNone/>
            </a:pPr>
            <a:r>
              <a:rPr lang="en-US" sz="2000" dirty="0">
                <a:solidFill>
                  <a:srgbClr val="C00000"/>
                </a:solidFill>
              </a:rPr>
              <a:t>NO CHEMICALS INCLUDING WATER SHALL BE USED IN THE FAB WITHOUT PROPER LABELING</a:t>
            </a:r>
            <a:endParaRPr lang="en-US" sz="2400" dirty="0">
              <a:solidFill>
                <a:srgbClr val="C00000"/>
              </a:solidFill>
            </a:endParaRPr>
          </a:p>
        </p:txBody>
      </p:sp>
      <p:pic>
        <p:nvPicPr>
          <p:cNvPr id="5" name="Picture 4">
            <a:extLst>
              <a:ext uri="{FF2B5EF4-FFF2-40B4-BE49-F238E27FC236}">
                <a16:creationId xmlns:a16="http://schemas.microsoft.com/office/drawing/2014/main" id="{94A49700-7B5C-7A78-11A4-2F44F5E99E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70" t="17778" r="1127" b="23333"/>
          <a:stretch/>
        </p:blipFill>
        <p:spPr>
          <a:xfrm>
            <a:off x="6911788" y="1371600"/>
            <a:ext cx="2093259" cy="28446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12915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5C86-1A1E-1781-20ED-F491F99BD0E6}"/>
              </a:ext>
            </a:extLst>
          </p:cNvPr>
          <p:cNvSpPr>
            <a:spLocks noGrp="1"/>
          </p:cNvSpPr>
          <p:nvPr>
            <p:ph type="title"/>
          </p:nvPr>
        </p:nvSpPr>
        <p:spPr/>
        <p:txBody>
          <a:bodyPr/>
          <a:lstStyle/>
          <a:p>
            <a:r>
              <a:rPr lang="en-IN" sz="2800" dirty="0"/>
              <a:t>Chemical Storage</a:t>
            </a:r>
            <a:endParaRPr lang="en-IN" dirty="0"/>
          </a:p>
        </p:txBody>
      </p:sp>
      <p:sp>
        <p:nvSpPr>
          <p:cNvPr id="3" name="Content Placeholder 2">
            <a:extLst>
              <a:ext uri="{FF2B5EF4-FFF2-40B4-BE49-F238E27FC236}">
                <a16:creationId xmlns:a16="http://schemas.microsoft.com/office/drawing/2014/main" id="{352594F7-DED9-469E-CA78-63948811D9B9}"/>
              </a:ext>
            </a:extLst>
          </p:cNvPr>
          <p:cNvSpPr>
            <a:spLocks noGrp="1"/>
          </p:cNvSpPr>
          <p:nvPr>
            <p:ph idx="1"/>
          </p:nvPr>
        </p:nvSpPr>
        <p:spPr/>
        <p:txBody>
          <a:bodyPr/>
          <a:lstStyle/>
          <a:p>
            <a:pPr>
              <a:lnSpc>
                <a:spcPct val="150000"/>
              </a:lnSpc>
            </a:pPr>
            <a:r>
              <a:rPr lang="en-US" dirty="0"/>
              <a:t>Chemicals are stored in the properly designated areas with appropriate labels </a:t>
            </a:r>
            <a:r>
              <a:rPr lang="en-IN" dirty="0"/>
              <a:t>underneath the chemical wet benches</a:t>
            </a:r>
            <a:endParaRPr lang="en-US" dirty="0"/>
          </a:p>
          <a:p>
            <a:pPr>
              <a:lnSpc>
                <a:spcPct val="150000"/>
              </a:lnSpc>
            </a:pPr>
            <a:r>
              <a:rPr lang="en-US" dirty="0"/>
              <a:t>Signs are posted next to the chemical storage </a:t>
            </a:r>
          </a:p>
          <a:p>
            <a:pPr>
              <a:lnSpc>
                <a:spcPct val="150000"/>
              </a:lnSpc>
            </a:pPr>
            <a:r>
              <a:rPr lang="en-US" dirty="0"/>
              <a:t>All the chemicals for easy usage have been transferred to small bottles</a:t>
            </a:r>
          </a:p>
          <a:p>
            <a:pPr>
              <a:lnSpc>
                <a:spcPct val="150000"/>
              </a:lnSpc>
            </a:pPr>
            <a:r>
              <a:rPr lang="en-IN" dirty="0"/>
              <a:t>Use them judiciously as they are of MOS Grade..!!!</a:t>
            </a:r>
          </a:p>
        </p:txBody>
      </p:sp>
    </p:spTree>
    <p:extLst>
      <p:ext uri="{BB962C8B-B14F-4D97-AF65-F5344CB8AC3E}">
        <p14:creationId xmlns:p14="http://schemas.microsoft.com/office/powerpoint/2010/main" val="110082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167608" cy="943346"/>
          </a:xfrm>
        </p:spPr>
        <p:txBody>
          <a:bodyPr>
            <a:normAutofit/>
          </a:bodyPr>
          <a:lstStyle/>
          <a:p>
            <a:r>
              <a:rPr lang="en-US" sz="4000" dirty="0"/>
              <a:t>NNFC Disposal Protocol</a:t>
            </a:r>
          </a:p>
        </p:txBody>
      </p:sp>
      <p:sp>
        <p:nvSpPr>
          <p:cNvPr id="3" name="Content Placeholder 2"/>
          <p:cNvSpPr>
            <a:spLocks noGrp="1"/>
          </p:cNvSpPr>
          <p:nvPr>
            <p:ph idx="1"/>
          </p:nvPr>
        </p:nvSpPr>
        <p:spPr>
          <a:xfrm>
            <a:off x="457200" y="1219200"/>
            <a:ext cx="8229600" cy="4830763"/>
          </a:xfrm>
        </p:spPr>
        <p:txBody>
          <a:bodyPr>
            <a:noAutofit/>
          </a:bodyPr>
          <a:lstStyle/>
          <a:p>
            <a:r>
              <a:rPr lang="en-US" sz="2200" dirty="0"/>
              <a:t>Alkali’s and Acids can be poured down the drain </a:t>
            </a:r>
            <a:r>
              <a:rPr lang="en-US" sz="2200" dirty="0">
                <a:solidFill>
                  <a:srgbClr val="FF0000"/>
                </a:solidFill>
              </a:rPr>
              <a:t>after cooling!</a:t>
            </a:r>
          </a:p>
          <a:p>
            <a:endParaRPr lang="en-US" sz="2200" dirty="0">
              <a:solidFill>
                <a:srgbClr val="FF0000"/>
              </a:solidFill>
            </a:endParaRPr>
          </a:p>
          <a:p>
            <a:r>
              <a:rPr lang="en-US" sz="2200" b="1" dirty="0"/>
              <a:t>HF and BHF solutions to be disposed in a single plastic bottle</a:t>
            </a:r>
          </a:p>
          <a:p>
            <a:endParaRPr lang="en-IN" sz="2200" b="0" dirty="0"/>
          </a:p>
          <a:p>
            <a:r>
              <a:rPr lang="en-IN" sz="2200" dirty="0">
                <a:solidFill>
                  <a:srgbClr val="FF0000"/>
                </a:solidFill>
              </a:rPr>
              <a:t>Chrome etch </a:t>
            </a:r>
            <a:r>
              <a:rPr lang="en-IN" sz="2200" dirty="0"/>
              <a:t>to be disposed into the designated plastic bottle</a:t>
            </a:r>
            <a:endParaRPr lang="en-IN" sz="2200" b="0" dirty="0"/>
          </a:p>
          <a:p>
            <a:endParaRPr lang="en-IN" sz="2200" b="0" dirty="0"/>
          </a:p>
          <a:p>
            <a:r>
              <a:rPr lang="en-IN" sz="2200" dirty="0"/>
              <a:t>Organic solvents (Acetone, IPA, Methanol) in a separate bottle, separate bench provided, should not be poured down the drain</a:t>
            </a:r>
          </a:p>
          <a:p>
            <a:endParaRPr lang="en-IN" sz="2200" b="0" dirty="0"/>
          </a:p>
          <a:p>
            <a:r>
              <a:rPr lang="en-US" sz="2200" b="1" i="1" dirty="0">
                <a:solidFill>
                  <a:srgbClr val="FF0000"/>
                </a:solidFill>
              </a:rPr>
              <a:t>Do not leave anything on the wet bench uncleaned/unclaimed after use</a:t>
            </a:r>
          </a:p>
          <a:p>
            <a:pPr>
              <a:buNone/>
            </a:pPr>
            <a:endParaRPr lang="en-US" sz="2200" b="1" i="1" dirty="0">
              <a:solidFill>
                <a:srgbClr val="FF0000"/>
              </a:solidFill>
            </a:endParaRPr>
          </a:p>
          <a:p>
            <a:r>
              <a:rPr lang="en-US" sz="2200" b="1" i="1" dirty="0"/>
              <a:t>Si wafer/glass pieces to be discarded in the designated bin at the wet etch/dry etch</a:t>
            </a:r>
          </a:p>
          <a:p>
            <a:endParaRPr lang="en-US" sz="2200" b="1" i="1" dirty="0"/>
          </a:p>
          <a:p>
            <a:pPr>
              <a:buNone/>
            </a:pPr>
            <a:endParaRPr lang="en-US" sz="2200" dirty="0"/>
          </a:p>
        </p:txBody>
      </p:sp>
    </p:spTree>
    <p:extLst>
      <p:ext uri="{BB962C8B-B14F-4D97-AF65-F5344CB8AC3E}">
        <p14:creationId xmlns:p14="http://schemas.microsoft.com/office/powerpoint/2010/main" val="418872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Why is disposal procedure important?</a:t>
            </a:r>
          </a:p>
        </p:txBody>
      </p:sp>
      <p:sp>
        <p:nvSpPr>
          <p:cNvPr id="3" name="Content Placeholder 2"/>
          <p:cNvSpPr>
            <a:spLocks noGrp="1"/>
          </p:cNvSpPr>
          <p:nvPr>
            <p:ph idx="1"/>
          </p:nvPr>
        </p:nvSpPr>
        <p:spPr>
          <a:xfrm>
            <a:off x="212704" y="1371600"/>
            <a:ext cx="8718591" cy="4744144"/>
          </a:xfrm>
        </p:spPr>
        <p:txBody>
          <a:bodyPr>
            <a:normAutofit lnSpcReduction="10000"/>
          </a:bodyPr>
          <a:lstStyle/>
          <a:p>
            <a:pPr algn="just"/>
            <a:endParaRPr lang="en-IN" sz="2400" b="0" dirty="0"/>
          </a:p>
          <a:p>
            <a:pPr algn="just"/>
            <a:r>
              <a:rPr lang="en-IN" sz="2400" dirty="0"/>
              <a:t>Improper disposal can cause major accidents</a:t>
            </a:r>
          </a:p>
          <a:p>
            <a:pPr algn="just"/>
            <a:endParaRPr lang="en-IN" sz="2400" b="0" dirty="0"/>
          </a:p>
          <a:p>
            <a:pPr algn="just"/>
            <a:r>
              <a:rPr lang="en-IN" sz="2400" dirty="0"/>
              <a:t>Severe accidents can result from mixing of incompatible chemicals, for </a:t>
            </a:r>
            <a:r>
              <a:rPr lang="en-IN" sz="2400" dirty="0" err="1"/>
              <a:t>eg</a:t>
            </a:r>
            <a:r>
              <a:rPr lang="en-IN" sz="2400" dirty="0"/>
              <a:t>:</a:t>
            </a:r>
            <a:endParaRPr lang="en-IN" sz="2400" b="0" dirty="0"/>
          </a:p>
          <a:p>
            <a:pPr algn="just"/>
            <a:endParaRPr lang="en-IN" sz="2400" b="0" dirty="0"/>
          </a:p>
          <a:p>
            <a:pPr lvl="1" algn="just"/>
            <a:r>
              <a:rPr lang="en-IN" sz="2400" dirty="0"/>
              <a:t>Nitric acid with acetone/ ethanol/ acetic acid</a:t>
            </a:r>
          </a:p>
          <a:p>
            <a:pPr lvl="2" algn="just"/>
            <a:r>
              <a:rPr lang="en-IN" sz="2400" b="0" dirty="0"/>
              <a:t>Results in fire and explosion</a:t>
            </a:r>
          </a:p>
          <a:p>
            <a:pPr lvl="1" algn="just"/>
            <a:endParaRPr lang="en-IN" sz="2400" b="0" dirty="0"/>
          </a:p>
          <a:p>
            <a:pPr lvl="1" algn="just"/>
            <a:r>
              <a:rPr lang="en-IN" sz="2400" dirty="0"/>
              <a:t>Hydrogen peroxide with organic solvents</a:t>
            </a:r>
          </a:p>
          <a:p>
            <a:pPr lvl="2" algn="just"/>
            <a:r>
              <a:rPr lang="en-IN" sz="2400" b="0" dirty="0"/>
              <a:t>Results in fire and explosion</a:t>
            </a:r>
          </a:p>
          <a:p>
            <a:pPr lvl="1" algn="just"/>
            <a:endParaRPr lang="en-IN" sz="2400" b="0" dirty="0"/>
          </a:p>
          <a:p>
            <a:pPr lvl="1" algn="just"/>
            <a:endParaRPr lang="en-IN" sz="2400" b="0" dirty="0"/>
          </a:p>
          <a:p>
            <a:pPr lvl="1" algn="just"/>
            <a:endParaRPr lang="en-IN" sz="2400" dirty="0"/>
          </a:p>
        </p:txBody>
      </p:sp>
    </p:spTree>
    <p:extLst>
      <p:ext uri="{BB962C8B-B14F-4D97-AF65-F5344CB8AC3E}">
        <p14:creationId xmlns:p14="http://schemas.microsoft.com/office/powerpoint/2010/main" val="1437799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Use of glassware</a:t>
            </a:r>
          </a:p>
        </p:txBody>
      </p:sp>
      <p:sp>
        <p:nvSpPr>
          <p:cNvPr id="3" name="Content Placeholder 2"/>
          <p:cNvSpPr>
            <a:spLocks noGrp="1"/>
          </p:cNvSpPr>
          <p:nvPr>
            <p:ph idx="1"/>
          </p:nvPr>
        </p:nvSpPr>
        <p:spPr>
          <a:xfrm>
            <a:off x="457200" y="1524000"/>
            <a:ext cx="8382000" cy="5029200"/>
          </a:xfrm>
        </p:spPr>
        <p:txBody>
          <a:bodyPr>
            <a:normAutofit/>
          </a:bodyPr>
          <a:lstStyle/>
          <a:p>
            <a:pPr>
              <a:lnSpc>
                <a:spcPct val="120000"/>
              </a:lnSpc>
            </a:pPr>
            <a:r>
              <a:rPr lang="en-US" sz="2400" dirty="0">
                <a:solidFill>
                  <a:srgbClr val="FF0000"/>
                </a:solidFill>
              </a:rPr>
              <a:t>Fluoride solutions to be used only in plastic beakers-PP / </a:t>
            </a:r>
            <a:r>
              <a:rPr lang="en-US" sz="2400" dirty="0" err="1">
                <a:solidFill>
                  <a:srgbClr val="FF0000"/>
                </a:solidFill>
              </a:rPr>
              <a:t>petridishes</a:t>
            </a:r>
            <a:r>
              <a:rPr lang="en-US" sz="2400" dirty="0">
                <a:solidFill>
                  <a:srgbClr val="FF0000"/>
                </a:solidFill>
              </a:rPr>
              <a:t> / measuring cylinders</a:t>
            </a:r>
          </a:p>
          <a:p>
            <a:pPr lvl="1">
              <a:lnSpc>
                <a:spcPct val="120000"/>
              </a:lnSpc>
            </a:pPr>
            <a:r>
              <a:rPr lang="en-US" sz="2400" dirty="0">
                <a:solidFill>
                  <a:srgbClr val="FF0000"/>
                </a:solidFill>
              </a:rPr>
              <a:t>Fluoride etches glass!</a:t>
            </a:r>
          </a:p>
          <a:p>
            <a:pPr>
              <a:lnSpc>
                <a:spcPct val="120000"/>
              </a:lnSpc>
            </a:pPr>
            <a:r>
              <a:rPr lang="en-US" sz="2400" dirty="0"/>
              <a:t>Other acids to be used only in glass beakers</a:t>
            </a:r>
          </a:p>
          <a:p>
            <a:pPr>
              <a:lnSpc>
                <a:spcPct val="120000"/>
              </a:lnSpc>
            </a:pPr>
            <a:r>
              <a:rPr lang="en-US" sz="2400" dirty="0"/>
              <a:t>Exchange of glassware between benches strictly not allowed</a:t>
            </a:r>
          </a:p>
          <a:p>
            <a:pPr lvl="1">
              <a:lnSpc>
                <a:spcPct val="120000"/>
              </a:lnSpc>
            </a:pPr>
            <a:r>
              <a:rPr lang="en-US" sz="2400" dirty="0"/>
              <a:t>Glassware is labeled and belongs to particular benches as per contamination policy</a:t>
            </a:r>
          </a:p>
        </p:txBody>
      </p:sp>
    </p:spTree>
    <p:extLst>
      <p:ext uri="{BB962C8B-B14F-4D97-AF65-F5344CB8AC3E}">
        <p14:creationId xmlns:p14="http://schemas.microsoft.com/office/powerpoint/2010/main" val="220758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04" y="428254"/>
            <a:ext cx="7167608" cy="943346"/>
          </a:xfrm>
        </p:spPr>
        <p:txBody>
          <a:bodyPr>
            <a:noAutofit/>
          </a:bodyPr>
          <a:lstStyle/>
          <a:p>
            <a:r>
              <a:rPr lang="en-IN" sz="4000" dirty="0"/>
              <a:t>Chemical spill On person</a:t>
            </a:r>
            <a:br>
              <a:rPr lang="en-IN" sz="4000" dirty="0"/>
            </a:br>
            <a:endParaRPr lang="en-IN" sz="4000" dirty="0"/>
          </a:p>
        </p:txBody>
      </p:sp>
      <p:sp>
        <p:nvSpPr>
          <p:cNvPr id="3" name="Content Placeholder 2"/>
          <p:cNvSpPr>
            <a:spLocks noGrp="1"/>
          </p:cNvSpPr>
          <p:nvPr>
            <p:ph idx="1"/>
          </p:nvPr>
        </p:nvSpPr>
        <p:spPr>
          <a:xfrm>
            <a:off x="212705" y="914400"/>
            <a:ext cx="4740296" cy="4896544"/>
          </a:xfrm>
        </p:spPr>
        <p:txBody>
          <a:bodyPr/>
          <a:lstStyle/>
          <a:p>
            <a:endParaRPr lang="en-IN" b="0" dirty="0"/>
          </a:p>
          <a:p>
            <a:r>
              <a:rPr lang="en-IN" dirty="0"/>
              <a:t>Remove contaminated clothing and get under safety shower</a:t>
            </a:r>
            <a:endParaRPr lang="en-IN" b="0" dirty="0"/>
          </a:p>
          <a:p>
            <a:r>
              <a:rPr lang="en-IN" dirty="0"/>
              <a:t>Use eye wash for minimum of 15 min if splashed into eyes</a:t>
            </a:r>
            <a:endParaRPr lang="en-IN" b="0" dirty="0"/>
          </a:p>
          <a:p>
            <a:r>
              <a:rPr lang="en-IN" dirty="0"/>
              <a:t>Inform BMS and seek medical attention</a:t>
            </a:r>
            <a:endParaRPr lang="en-IN" b="0" dirty="0"/>
          </a:p>
          <a:p>
            <a:r>
              <a:rPr lang="en-IN" dirty="0">
                <a:solidFill>
                  <a:srgbClr val="FF0000"/>
                </a:solidFill>
              </a:rPr>
              <a:t>Please note the location of safety showers and eye showers in the layout slide</a:t>
            </a:r>
            <a:endParaRPr lang="en-IN" b="0" dirty="0">
              <a:solidFill>
                <a:srgbClr val="FF0000"/>
              </a:solidFill>
            </a:endParaRPr>
          </a:p>
          <a:p>
            <a:endParaRPr lang="en-IN" b="0" dirty="0"/>
          </a:p>
          <a:p>
            <a:endParaRPr lang="en-IN" dirty="0"/>
          </a:p>
        </p:txBody>
      </p:sp>
      <p:pic>
        <p:nvPicPr>
          <p:cNvPr id="4" name="Picture 3"/>
          <p:cNvPicPr>
            <a:picLocks noChangeAspect="1"/>
          </p:cNvPicPr>
          <p:nvPr/>
        </p:nvPicPr>
        <p:blipFill>
          <a:blip r:embed="rId2" cstate="print"/>
          <a:stretch>
            <a:fillRect/>
          </a:stretch>
        </p:blipFill>
        <p:spPr>
          <a:xfrm>
            <a:off x="5486400" y="1371600"/>
            <a:ext cx="3274403" cy="4989240"/>
          </a:xfrm>
          <a:prstGeom prst="rect">
            <a:avLst/>
          </a:prstGeom>
        </p:spPr>
      </p:pic>
      <p:pic>
        <p:nvPicPr>
          <p:cNvPr id="5" name="Picture 4"/>
          <p:cNvPicPr>
            <a:picLocks noChangeAspect="1"/>
          </p:cNvPicPr>
          <p:nvPr/>
        </p:nvPicPr>
        <p:blipFill>
          <a:blip r:embed="rId3" cstate="print"/>
          <a:stretch>
            <a:fillRect/>
          </a:stretch>
        </p:blipFill>
        <p:spPr>
          <a:xfrm>
            <a:off x="1371600" y="4246567"/>
            <a:ext cx="3238018" cy="2266673"/>
          </a:xfrm>
          <a:prstGeom prst="rect">
            <a:avLst/>
          </a:prstGeom>
        </p:spPr>
      </p:pic>
      <p:sp>
        <p:nvSpPr>
          <p:cNvPr id="6" name="TextBox 5"/>
          <p:cNvSpPr txBox="1"/>
          <p:nvPr/>
        </p:nvSpPr>
        <p:spPr>
          <a:xfrm>
            <a:off x="2286000" y="6488668"/>
            <a:ext cx="1447800" cy="369332"/>
          </a:xfrm>
          <a:prstGeom prst="rect">
            <a:avLst/>
          </a:prstGeom>
          <a:noFill/>
        </p:spPr>
        <p:txBody>
          <a:bodyPr wrap="square" rtlCol="0">
            <a:spAutoFit/>
          </a:bodyPr>
          <a:lstStyle/>
          <a:p>
            <a:r>
              <a:rPr lang="en-US" dirty="0"/>
              <a:t>Eye Shower</a:t>
            </a:r>
          </a:p>
        </p:txBody>
      </p:sp>
      <p:sp>
        <p:nvSpPr>
          <p:cNvPr id="7" name="TextBox 6"/>
          <p:cNvSpPr txBox="1"/>
          <p:nvPr/>
        </p:nvSpPr>
        <p:spPr>
          <a:xfrm>
            <a:off x="6465912" y="6488668"/>
            <a:ext cx="1828800" cy="369332"/>
          </a:xfrm>
          <a:prstGeom prst="rect">
            <a:avLst/>
          </a:prstGeom>
          <a:noFill/>
        </p:spPr>
        <p:txBody>
          <a:bodyPr wrap="square" rtlCol="0">
            <a:spAutoFit/>
          </a:bodyPr>
          <a:lstStyle/>
          <a:p>
            <a:r>
              <a:rPr lang="en-US" dirty="0"/>
              <a:t>Safety Shower</a:t>
            </a:r>
          </a:p>
        </p:txBody>
      </p:sp>
    </p:spTree>
    <p:extLst>
      <p:ext uri="{BB962C8B-B14F-4D97-AF65-F5344CB8AC3E}">
        <p14:creationId xmlns:p14="http://schemas.microsoft.com/office/powerpoint/2010/main" val="422037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Chemical spill on the Floor</a:t>
            </a:r>
          </a:p>
        </p:txBody>
      </p:sp>
      <p:sp>
        <p:nvSpPr>
          <p:cNvPr id="3" name="Content Placeholder 2"/>
          <p:cNvSpPr>
            <a:spLocks noGrp="1"/>
          </p:cNvSpPr>
          <p:nvPr>
            <p:ph idx="1"/>
          </p:nvPr>
        </p:nvSpPr>
        <p:spPr>
          <a:xfrm>
            <a:off x="457200" y="1295400"/>
            <a:ext cx="5867400" cy="5105400"/>
          </a:xfrm>
        </p:spPr>
        <p:txBody>
          <a:bodyPr>
            <a:normAutofit lnSpcReduction="10000"/>
          </a:bodyPr>
          <a:lstStyle/>
          <a:p>
            <a:pPr lvl="1"/>
            <a:r>
              <a:rPr lang="en-US" sz="2000" dirty="0"/>
              <a:t>Small </a:t>
            </a:r>
          </a:p>
          <a:p>
            <a:endParaRPr lang="en-IN" b="0" dirty="0"/>
          </a:p>
          <a:p>
            <a:pPr lvl="2"/>
            <a:r>
              <a:rPr lang="en-IN" sz="2000" b="0" dirty="0"/>
              <a:t>Contain the spill using chemical spill pillows</a:t>
            </a:r>
          </a:p>
          <a:p>
            <a:pPr lvl="2"/>
            <a:r>
              <a:rPr lang="en-IN" sz="2000" b="0" dirty="0"/>
              <a:t>Dilute the spill with water and put spill blankets</a:t>
            </a:r>
          </a:p>
          <a:p>
            <a:pPr lvl="2"/>
            <a:r>
              <a:rPr lang="en-IN" sz="2000" b="0" dirty="0"/>
              <a:t>Discard spill blankets and pillows in the plastic dustbin </a:t>
            </a:r>
          </a:p>
          <a:p>
            <a:pPr lvl="1"/>
            <a:endParaRPr lang="en-IN" sz="2000" b="0" dirty="0"/>
          </a:p>
          <a:p>
            <a:pPr lvl="1"/>
            <a:r>
              <a:rPr lang="en-US" sz="2000" b="0" dirty="0"/>
              <a:t> </a:t>
            </a:r>
            <a:r>
              <a:rPr lang="en-US" sz="2000" dirty="0"/>
              <a:t>Big</a:t>
            </a:r>
            <a:endParaRPr lang="en-IN" sz="2000" dirty="0"/>
          </a:p>
          <a:p>
            <a:endParaRPr lang="en-IN" b="0" dirty="0"/>
          </a:p>
          <a:p>
            <a:pPr lvl="2"/>
            <a:r>
              <a:rPr lang="en-IN" sz="2000" b="0" dirty="0"/>
              <a:t>Come out and close the door to the wet etch</a:t>
            </a:r>
          </a:p>
          <a:p>
            <a:pPr lvl="2"/>
            <a:r>
              <a:rPr lang="en-IN" sz="2000" b="0" dirty="0"/>
              <a:t>Pull the red tape across the door to prevent further entry</a:t>
            </a:r>
          </a:p>
          <a:p>
            <a:pPr lvl="2"/>
            <a:r>
              <a:rPr lang="en-IN" sz="2000" b="0" dirty="0"/>
              <a:t>Inform BMS immediately</a:t>
            </a:r>
          </a:p>
          <a:p>
            <a:pPr lvl="2"/>
            <a:r>
              <a:rPr lang="en-IN" sz="2000" b="0" dirty="0"/>
              <a:t>Take precautions not to breathe in the fumes</a:t>
            </a:r>
          </a:p>
          <a:p>
            <a:endParaRPr lang="en-IN" b="0" dirty="0"/>
          </a:p>
          <a:p>
            <a:pPr lvl="1">
              <a:buNone/>
            </a:pPr>
            <a:endParaRPr lang="en-US" sz="2000" b="0" dirty="0"/>
          </a:p>
        </p:txBody>
      </p:sp>
      <p:pic>
        <p:nvPicPr>
          <p:cNvPr id="4" name="Picture 3"/>
          <p:cNvPicPr>
            <a:picLocks noChangeAspect="1"/>
          </p:cNvPicPr>
          <p:nvPr/>
        </p:nvPicPr>
        <p:blipFill>
          <a:blip r:embed="rId2" cstate="print"/>
          <a:stretch>
            <a:fillRect/>
          </a:stretch>
        </p:blipFill>
        <p:spPr>
          <a:xfrm>
            <a:off x="6145776" y="1295400"/>
            <a:ext cx="2845825" cy="2564437"/>
          </a:xfrm>
          <a:prstGeom prst="rect">
            <a:avLst/>
          </a:prstGeom>
        </p:spPr>
      </p:pic>
    </p:spTree>
    <p:extLst>
      <p:ext uri="{BB962C8B-B14F-4D97-AF65-F5344CB8AC3E}">
        <p14:creationId xmlns:p14="http://schemas.microsoft.com/office/powerpoint/2010/main" val="241159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762000"/>
          </a:xfrm>
        </p:spPr>
        <p:txBody>
          <a:bodyPr>
            <a:normAutofit/>
          </a:bodyPr>
          <a:lstStyle/>
          <a:p>
            <a:pPr algn="ctr"/>
            <a:r>
              <a:rPr lang="en-US" sz="2800" b="1" dirty="0">
                <a:solidFill>
                  <a:srgbClr val="C00000"/>
                </a:solidFill>
              </a:rPr>
              <a:t>Emergency response in case of an incident</a:t>
            </a:r>
            <a:endParaRPr lang="en-IN" sz="2800" b="1" dirty="0">
              <a:solidFill>
                <a:srgbClr val="C00000"/>
              </a:solidFill>
            </a:endParaRPr>
          </a:p>
        </p:txBody>
      </p:sp>
      <p:sp>
        <p:nvSpPr>
          <p:cNvPr id="3" name="Content Placeholder 2"/>
          <p:cNvSpPr>
            <a:spLocks noGrp="1"/>
          </p:cNvSpPr>
          <p:nvPr>
            <p:ph idx="1"/>
          </p:nvPr>
        </p:nvSpPr>
        <p:spPr>
          <a:xfrm>
            <a:off x="457200" y="1447800"/>
            <a:ext cx="4762872" cy="4038600"/>
          </a:xfrm>
        </p:spPr>
        <p:txBody>
          <a:bodyPr>
            <a:normAutofit fontScale="47500" lnSpcReduction="20000"/>
          </a:bodyPr>
          <a:lstStyle/>
          <a:p>
            <a:pPr>
              <a:lnSpc>
                <a:spcPct val="170000"/>
              </a:lnSpc>
              <a:buFont typeface="Wingdings" panose="05000000000000000000" pitchFamily="2" charset="2"/>
              <a:buChar char="Ø"/>
            </a:pPr>
            <a:r>
              <a:rPr lang="en-US" sz="2900" dirty="0">
                <a:solidFill>
                  <a:schemeClr val="accent1">
                    <a:lumMod val="50000"/>
                  </a:schemeClr>
                </a:solidFill>
                <a:latin typeface="+mn-lt"/>
                <a:cs typeface="Arial" panose="020B0604020202020204" pitchFamily="34" charset="0"/>
              </a:rPr>
              <a:t>Two facility staff members will always be present in the BMS Control Room.</a:t>
            </a:r>
          </a:p>
          <a:p>
            <a:pPr>
              <a:lnSpc>
                <a:spcPct val="170000"/>
              </a:lnSpc>
              <a:buFont typeface="Wingdings" panose="05000000000000000000" pitchFamily="2" charset="2"/>
              <a:buChar char="Ø"/>
            </a:pPr>
            <a:r>
              <a:rPr lang="en-US" sz="2900" dirty="0">
                <a:solidFill>
                  <a:schemeClr val="accent1">
                    <a:lumMod val="50000"/>
                  </a:schemeClr>
                </a:solidFill>
                <a:latin typeface="+mn-lt"/>
                <a:cs typeface="Arial" panose="020B0604020202020204" pitchFamily="34" charset="0"/>
              </a:rPr>
              <a:t>BMS personnel are trained on the Emergency Shutdown of the tool</a:t>
            </a:r>
          </a:p>
          <a:p>
            <a:pPr>
              <a:lnSpc>
                <a:spcPct val="170000"/>
              </a:lnSpc>
              <a:buFont typeface="Wingdings" panose="05000000000000000000" pitchFamily="2" charset="2"/>
              <a:buChar char="Ø"/>
            </a:pPr>
            <a:r>
              <a:rPr lang="en-US" sz="2900" dirty="0">
                <a:solidFill>
                  <a:schemeClr val="accent1">
                    <a:lumMod val="50000"/>
                  </a:schemeClr>
                </a:solidFill>
                <a:latin typeface="+mn-lt"/>
                <a:cs typeface="Arial" panose="020B0604020202020204" pitchFamily="34" charset="0"/>
              </a:rPr>
              <a:t>Posters are kept in each bay detailing the emergency evacuation procedure, and the panic button is clearly marked</a:t>
            </a:r>
          </a:p>
          <a:p>
            <a:pPr>
              <a:lnSpc>
                <a:spcPct val="170000"/>
              </a:lnSpc>
              <a:buFont typeface="Wingdings" panose="05000000000000000000" pitchFamily="2" charset="2"/>
              <a:buChar char="Ø"/>
            </a:pPr>
            <a:r>
              <a:rPr lang="en-US" sz="2900" dirty="0">
                <a:solidFill>
                  <a:schemeClr val="accent1">
                    <a:lumMod val="50000"/>
                  </a:schemeClr>
                </a:solidFill>
                <a:latin typeface="+mn-lt"/>
                <a:cs typeface="Arial" panose="020B0604020202020204" pitchFamily="34" charset="0"/>
              </a:rPr>
              <a:t>Document detailing emergency shutdown of tools – one copy in BMS, one at the bay</a:t>
            </a:r>
          </a:p>
          <a:p>
            <a:pPr>
              <a:lnSpc>
                <a:spcPct val="170000"/>
              </a:lnSpc>
              <a:buFont typeface="Wingdings" panose="05000000000000000000" pitchFamily="2" charset="2"/>
              <a:buChar char="Ø"/>
            </a:pPr>
            <a:r>
              <a:rPr lang="en-US" sz="2900" u="sng" dirty="0">
                <a:solidFill>
                  <a:schemeClr val="accent1">
                    <a:lumMod val="50000"/>
                  </a:schemeClr>
                </a:solidFill>
                <a:latin typeface="+mn-lt"/>
                <a:cs typeface="Arial" panose="020B0604020202020204" pitchFamily="34" charset="0"/>
              </a:rPr>
              <a:t>Evacuate from the cleanroom if power does not restore after 2 minutes as circulation also stops</a:t>
            </a:r>
          </a:p>
          <a:p>
            <a:endParaRPr lang="en-US" dirty="0"/>
          </a:p>
          <a:p>
            <a:endParaRPr lang="en-IN" dirty="0"/>
          </a:p>
        </p:txBody>
      </p:sp>
      <p:sp>
        <p:nvSpPr>
          <p:cNvPr id="6" name="Slide Number Placeholder 5"/>
          <p:cNvSpPr>
            <a:spLocks noGrp="1"/>
          </p:cNvSpPr>
          <p:nvPr>
            <p:ph type="sldNum" sz="quarter" idx="12"/>
          </p:nvPr>
        </p:nvSpPr>
        <p:spPr/>
        <p:txBody>
          <a:bodyPr/>
          <a:lstStyle/>
          <a:p>
            <a:fld id="{1B2530CB-4A2C-4158-87DE-DB1E7D023AF9}" type="slidenum">
              <a:rPr lang="en-IN" smtClean="0"/>
              <a:pPr/>
              <a:t>3</a:t>
            </a:fld>
            <a:endParaRPr lang="en-IN"/>
          </a:p>
        </p:txBody>
      </p:sp>
      <p:sp>
        <p:nvSpPr>
          <p:cNvPr id="7" name="TextBox 6"/>
          <p:cNvSpPr txBox="1"/>
          <p:nvPr/>
        </p:nvSpPr>
        <p:spPr>
          <a:xfrm>
            <a:off x="5940152" y="1700808"/>
            <a:ext cx="936104" cy="369332"/>
          </a:xfrm>
          <a:prstGeom prst="rect">
            <a:avLst/>
          </a:prstGeom>
          <a:noFill/>
        </p:spPr>
        <p:txBody>
          <a:bodyPr wrap="square" rtlCol="0">
            <a:spAutoFit/>
          </a:bodyPr>
          <a:lstStyle/>
          <a:p>
            <a:endParaRPr lang="en-IN" dirty="0"/>
          </a:p>
        </p:txBody>
      </p:sp>
      <p:sp>
        <p:nvSpPr>
          <p:cNvPr id="4" name="TextBox 3">
            <a:extLst>
              <a:ext uri="{FF2B5EF4-FFF2-40B4-BE49-F238E27FC236}">
                <a16:creationId xmlns:a16="http://schemas.microsoft.com/office/drawing/2014/main" id="{5FF2DC28-DF83-74C0-9CD4-2AE453E10D58}"/>
              </a:ext>
            </a:extLst>
          </p:cNvPr>
          <p:cNvSpPr txBox="1"/>
          <p:nvPr/>
        </p:nvSpPr>
        <p:spPr>
          <a:xfrm>
            <a:off x="609600" y="5615581"/>
            <a:ext cx="4762872" cy="923330"/>
          </a:xfrm>
          <a:prstGeom prst="rect">
            <a:avLst/>
          </a:prstGeom>
          <a:noFill/>
        </p:spPr>
        <p:txBody>
          <a:bodyPr wrap="square" rtlCol="0">
            <a:spAutoFit/>
          </a:bodyPr>
          <a:lstStyle/>
          <a:p>
            <a:r>
              <a:rPr lang="en-IN" b="1" i="1" dirty="0">
                <a:solidFill>
                  <a:srgbClr val="FF0000"/>
                </a:solidFill>
              </a:rPr>
              <a:t>Note: Panic Button are to be pressed only for Facility Emergency and not for personnel emergency.</a:t>
            </a:r>
          </a:p>
        </p:txBody>
      </p:sp>
      <p:grpSp>
        <p:nvGrpSpPr>
          <p:cNvPr id="9" name="Group 8">
            <a:extLst>
              <a:ext uri="{FF2B5EF4-FFF2-40B4-BE49-F238E27FC236}">
                <a16:creationId xmlns:a16="http://schemas.microsoft.com/office/drawing/2014/main" id="{6A174CA7-B033-41B5-4719-17CAD916F32A}"/>
              </a:ext>
            </a:extLst>
          </p:cNvPr>
          <p:cNvGrpSpPr/>
          <p:nvPr/>
        </p:nvGrpSpPr>
        <p:grpSpPr>
          <a:xfrm>
            <a:off x="5871462" y="1447800"/>
            <a:ext cx="2815338" cy="4618482"/>
            <a:chOff x="5871462" y="1447800"/>
            <a:chExt cx="2815338" cy="4618482"/>
          </a:xfrm>
        </p:grpSpPr>
        <p:pic>
          <p:nvPicPr>
            <p:cNvPr id="1026" name="Picture 2" descr="C:\Users\TUMS Murthy\Documents\IMG_20171129_11182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7990" b="58255"/>
            <a:stretch/>
          </p:blipFill>
          <p:spPr bwMode="auto">
            <a:xfrm>
              <a:off x="5871463" y="1447800"/>
              <a:ext cx="2815337" cy="2057400"/>
            </a:xfrm>
            <a:prstGeom prst="rect">
              <a:avLst/>
            </a:prstGeom>
            <a:noFill/>
          </p:spPr>
        </p:pic>
        <p:pic>
          <p:nvPicPr>
            <p:cNvPr id="8" name="Picture 7">
              <a:extLst>
                <a:ext uri="{FF2B5EF4-FFF2-40B4-BE49-F238E27FC236}">
                  <a16:creationId xmlns:a16="http://schemas.microsoft.com/office/drawing/2014/main" id="{11180E87-59CB-8823-71B5-97BE925C16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1462" y="3509439"/>
              <a:ext cx="2815337" cy="2556843"/>
            </a:xfrm>
            <a:prstGeom prst="rect">
              <a:avLst/>
            </a:prstGeom>
          </p:spPr>
        </p:pic>
      </p:grpSp>
    </p:spTree>
    <p:extLst>
      <p:ext uri="{BB962C8B-B14F-4D97-AF65-F5344CB8AC3E}">
        <p14:creationId xmlns:p14="http://schemas.microsoft.com/office/powerpoint/2010/main" val="244654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Fluoride Solutions</a:t>
            </a:r>
          </a:p>
        </p:txBody>
      </p:sp>
      <p:sp>
        <p:nvSpPr>
          <p:cNvPr id="3" name="Content Placeholder 2"/>
          <p:cNvSpPr>
            <a:spLocks noGrp="1"/>
          </p:cNvSpPr>
          <p:nvPr>
            <p:ph idx="1"/>
          </p:nvPr>
        </p:nvSpPr>
        <p:spPr>
          <a:xfrm>
            <a:off x="457200" y="1371600"/>
            <a:ext cx="4114800" cy="4953000"/>
          </a:xfrm>
        </p:spPr>
        <p:txBody>
          <a:bodyPr>
            <a:normAutofit/>
          </a:bodyPr>
          <a:lstStyle/>
          <a:p>
            <a:r>
              <a:rPr lang="en-US" dirty="0"/>
              <a:t>Hydrofluoric acid and Buffered HF solution</a:t>
            </a:r>
          </a:p>
          <a:p>
            <a:pPr lvl="1"/>
            <a:r>
              <a:rPr lang="en-US" dirty="0"/>
              <a:t>Equally hazardous</a:t>
            </a:r>
          </a:p>
          <a:p>
            <a:pPr lvl="1"/>
            <a:r>
              <a:rPr lang="en-US" dirty="0"/>
              <a:t>Highly dangerous due to the internal tissue and bone damage (Decalcification) caused by contact with the </a:t>
            </a:r>
            <a:r>
              <a:rPr lang="en-US" b="1" dirty="0" err="1">
                <a:solidFill>
                  <a:srgbClr val="FF0000"/>
                </a:solidFill>
              </a:rPr>
              <a:t>colour</a:t>
            </a:r>
            <a:r>
              <a:rPr lang="en-US" b="1" dirty="0">
                <a:solidFill>
                  <a:srgbClr val="FF0000"/>
                </a:solidFill>
              </a:rPr>
              <a:t> less liquid!</a:t>
            </a:r>
          </a:p>
          <a:p>
            <a:pPr lvl="1"/>
            <a:r>
              <a:rPr lang="en-US" dirty="0">
                <a:solidFill>
                  <a:srgbClr val="FF0000"/>
                </a:solidFill>
              </a:rPr>
              <a:t> </a:t>
            </a:r>
            <a:r>
              <a:rPr lang="en-IN" dirty="0"/>
              <a:t>Painful treatment in hospital (death possible)</a:t>
            </a:r>
          </a:p>
          <a:p>
            <a:pPr lvl="1"/>
            <a:endParaRPr lang="en-US" b="1" dirty="0">
              <a:solidFill>
                <a:srgbClr val="FF0000"/>
              </a:solidFill>
            </a:endParaRPr>
          </a:p>
          <a:p>
            <a:pPr lvl="1"/>
            <a:endParaRPr lang="en-US" dirty="0"/>
          </a:p>
          <a:p>
            <a:pPr lvl="1">
              <a:buNone/>
            </a:pPr>
            <a:endParaRPr lang="en-US" dirty="0"/>
          </a:p>
          <a:p>
            <a:pPr lvl="1">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800600" y="1600201"/>
            <a:ext cx="2933700" cy="1552575"/>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5105401" y="3581400"/>
            <a:ext cx="2505075" cy="2457450"/>
          </a:xfrm>
          <a:prstGeom prst="rect">
            <a:avLst/>
          </a:prstGeom>
          <a:noFill/>
          <a:ln w="9525">
            <a:noFill/>
            <a:miter lim="800000"/>
            <a:headEnd/>
            <a:tailEnd/>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4159741"/>
            <a:ext cx="3280473" cy="1981200"/>
          </a:xfrm>
          <a:prstGeom prst="rect">
            <a:avLst/>
          </a:prstGeom>
          <a:noFill/>
          <a:ln w="9525">
            <a:noFill/>
            <a:miter lim="800000"/>
            <a:headEnd/>
            <a:tailEnd/>
          </a:ln>
          <a:effectLst/>
        </p:spPr>
      </p:pic>
      <p:sp>
        <p:nvSpPr>
          <p:cNvPr id="8" name="TextBox 7"/>
          <p:cNvSpPr txBox="1"/>
          <p:nvPr/>
        </p:nvSpPr>
        <p:spPr>
          <a:xfrm>
            <a:off x="1447800" y="6228229"/>
            <a:ext cx="2553474" cy="369322"/>
          </a:xfrm>
          <a:prstGeom prst="rect">
            <a:avLst/>
          </a:prstGeom>
          <a:noFill/>
        </p:spPr>
        <p:txBody>
          <a:bodyPr wrap="square" lIns="91429" tIns="45715" rIns="91429" bIns="45715" rtlCol="0">
            <a:spAutoFit/>
          </a:bodyPr>
          <a:lstStyle/>
          <a:p>
            <a:r>
              <a:rPr lang="en-US" dirty="0"/>
              <a:t>HF/BHF burns</a:t>
            </a:r>
          </a:p>
        </p:txBody>
      </p:sp>
    </p:spTree>
    <p:extLst>
      <p:ext uri="{BB962C8B-B14F-4D97-AF65-F5344CB8AC3E}">
        <p14:creationId xmlns:p14="http://schemas.microsoft.com/office/powerpoint/2010/main" val="151069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1143000"/>
          </a:xfrm>
        </p:spPr>
        <p:txBody>
          <a:bodyPr rtlCol="0">
            <a:normAutofit/>
          </a:bodyPr>
          <a:lstStyle/>
          <a:p>
            <a:pPr>
              <a:defRPr/>
            </a:pPr>
            <a:r>
              <a:rPr lang="en-IN" dirty="0"/>
              <a:t>Symptoms HF injury: HF 50%</a:t>
            </a:r>
            <a:br>
              <a:rPr lang="en-IN" dirty="0"/>
            </a:br>
            <a:endParaRPr lang="en-IN" dirty="0"/>
          </a:p>
        </p:txBody>
      </p:sp>
      <p:sp>
        <p:nvSpPr>
          <p:cNvPr id="3" name="Content Placeholder 2"/>
          <p:cNvSpPr>
            <a:spLocks noGrp="1"/>
          </p:cNvSpPr>
          <p:nvPr>
            <p:ph idx="1"/>
          </p:nvPr>
        </p:nvSpPr>
        <p:spPr>
          <a:xfrm>
            <a:off x="457200" y="1371600"/>
            <a:ext cx="8229600" cy="5029199"/>
          </a:xfrm>
        </p:spPr>
        <p:txBody>
          <a:bodyPr rtlCol="0">
            <a:normAutofit/>
          </a:bodyPr>
          <a:lstStyle/>
          <a:p>
            <a:pPr>
              <a:lnSpc>
                <a:spcPct val="150000"/>
              </a:lnSpc>
              <a:defRPr/>
            </a:pPr>
            <a:r>
              <a:rPr lang="en-IN" i="1" dirty="0">
                <a:solidFill>
                  <a:srgbClr val="FF0000"/>
                </a:solidFill>
              </a:rPr>
              <a:t>Almost immediate deep throbbing pain, burning feeling,(especially at hands and finger tips)</a:t>
            </a:r>
          </a:p>
          <a:p>
            <a:pPr>
              <a:lnSpc>
                <a:spcPct val="150000"/>
              </a:lnSpc>
              <a:defRPr/>
            </a:pPr>
            <a:r>
              <a:rPr lang="en-IN" dirty="0"/>
              <a:t>Red discoloration with whitish blister, tissue under skin starts dying off, bone de-mineralises</a:t>
            </a:r>
          </a:p>
          <a:p>
            <a:pPr>
              <a:lnSpc>
                <a:spcPct val="150000"/>
              </a:lnSpc>
              <a:defRPr/>
            </a:pPr>
            <a:r>
              <a:rPr lang="en-IN" dirty="0"/>
              <a:t>Need only 1% body surface area to be exposed</a:t>
            </a:r>
          </a:p>
          <a:p>
            <a:pPr>
              <a:lnSpc>
                <a:spcPct val="150000"/>
              </a:lnSpc>
              <a:defRPr/>
            </a:pPr>
            <a:r>
              <a:rPr lang="en-IN" dirty="0"/>
              <a:t>Systemic fluoride intoxication</a:t>
            </a:r>
          </a:p>
          <a:p>
            <a:pPr>
              <a:lnSpc>
                <a:spcPct val="150000"/>
              </a:lnSpc>
              <a:defRPr/>
            </a:pPr>
            <a:r>
              <a:rPr lang="en-IN" b="1" dirty="0">
                <a:solidFill>
                  <a:srgbClr val="FF0000"/>
                </a:solidFill>
              </a:rPr>
              <a:t>Painful treatment in hospital (death possible)</a:t>
            </a:r>
          </a:p>
        </p:txBody>
      </p:sp>
    </p:spTree>
    <p:extLst>
      <p:ext uri="{BB962C8B-B14F-4D97-AF65-F5344CB8AC3E}">
        <p14:creationId xmlns:p14="http://schemas.microsoft.com/office/powerpoint/2010/main" val="304370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010400" cy="1143000"/>
          </a:xfrm>
        </p:spPr>
        <p:txBody>
          <a:bodyPr rtlCol="0">
            <a:normAutofit/>
          </a:bodyPr>
          <a:lstStyle/>
          <a:p>
            <a:pPr>
              <a:defRPr/>
            </a:pPr>
            <a:r>
              <a:rPr lang="en-IN" dirty="0"/>
              <a:t>   Symptoms of HF injury: Diluted HF solution ≤ 20%</a:t>
            </a:r>
          </a:p>
        </p:txBody>
      </p:sp>
      <p:sp>
        <p:nvSpPr>
          <p:cNvPr id="3" name="Content Placeholder 2"/>
          <p:cNvSpPr>
            <a:spLocks noGrp="1"/>
          </p:cNvSpPr>
          <p:nvPr>
            <p:ph idx="1"/>
          </p:nvPr>
        </p:nvSpPr>
        <p:spPr/>
        <p:txBody>
          <a:bodyPr rtlCol="0">
            <a:normAutofit/>
          </a:bodyPr>
          <a:lstStyle/>
          <a:p>
            <a:pPr>
              <a:lnSpc>
                <a:spcPct val="150000"/>
              </a:lnSpc>
              <a:defRPr/>
            </a:pPr>
            <a:r>
              <a:rPr lang="en-IN" dirty="0">
                <a:solidFill>
                  <a:srgbClr val="7030A0"/>
                </a:solidFill>
              </a:rPr>
              <a:t>Sometimes it can take </a:t>
            </a:r>
            <a:r>
              <a:rPr lang="en-IN" dirty="0" err="1">
                <a:solidFill>
                  <a:srgbClr val="7030A0"/>
                </a:solidFill>
              </a:rPr>
              <a:t>upto</a:t>
            </a:r>
            <a:r>
              <a:rPr lang="en-IN" dirty="0">
                <a:solidFill>
                  <a:srgbClr val="7030A0"/>
                </a:solidFill>
              </a:rPr>
              <a:t> 24 hours before symptoms appear (pain, rash)</a:t>
            </a:r>
          </a:p>
          <a:p>
            <a:pPr>
              <a:lnSpc>
                <a:spcPct val="150000"/>
              </a:lnSpc>
              <a:defRPr/>
            </a:pPr>
            <a:r>
              <a:rPr lang="en-IN" dirty="0">
                <a:solidFill>
                  <a:srgbClr val="7030A0"/>
                </a:solidFill>
              </a:rPr>
              <a:t>Might result in deeper penetration and more painful burn (especially at hands and finger tips )</a:t>
            </a:r>
          </a:p>
          <a:p>
            <a:pPr>
              <a:lnSpc>
                <a:spcPct val="150000"/>
              </a:lnSpc>
              <a:defRPr/>
            </a:pPr>
            <a:r>
              <a:rPr lang="en-IN" dirty="0">
                <a:solidFill>
                  <a:srgbClr val="7030A0"/>
                </a:solidFill>
              </a:rPr>
              <a:t>The surface symptoms are minimal or may be absent</a:t>
            </a:r>
          </a:p>
          <a:p>
            <a:pPr>
              <a:lnSpc>
                <a:spcPct val="150000"/>
              </a:lnSpc>
              <a:defRPr/>
            </a:pPr>
            <a:r>
              <a:rPr lang="en-IN" dirty="0">
                <a:solidFill>
                  <a:srgbClr val="7030A0"/>
                </a:solidFill>
              </a:rPr>
              <a:t>Can cause white </a:t>
            </a:r>
            <a:r>
              <a:rPr lang="en-IN" dirty="0" err="1">
                <a:solidFill>
                  <a:srgbClr val="7030A0"/>
                </a:solidFill>
              </a:rPr>
              <a:t>discolored</a:t>
            </a:r>
            <a:r>
              <a:rPr lang="en-IN" dirty="0">
                <a:solidFill>
                  <a:srgbClr val="7030A0"/>
                </a:solidFill>
              </a:rPr>
              <a:t> skin, blisters seldom form</a:t>
            </a:r>
          </a:p>
          <a:p>
            <a:pPr>
              <a:lnSpc>
                <a:spcPct val="150000"/>
              </a:lnSpc>
              <a:defRPr/>
            </a:pPr>
            <a:r>
              <a:rPr lang="en-IN" dirty="0">
                <a:solidFill>
                  <a:srgbClr val="7030A0"/>
                </a:solidFill>
              </a:rPr>
              <a:t>HF solution &gt;20%&lt;49%:</a:t>
            </a:r>
          </a:p>
          <a:p>
            <a:pPr>
              <a:lnSpc>
                <a:spcPct val="150000"/>
              </a:lnSpc>
              <a:defRPr/>
            </a:pPr>
            <a:r>
              <a:rPr lang="en-IN" dirty="0">
                <a:solidFill>
                  <a:srgbClr val="7030A0"/>
                </a:solidFill>
              </a:rPr>
              <a:t>Symptoms sometimes just noticeable after a few hours!</a:t>
            </a:r>
          </a:p>
          <a:p>
            <a:pPr>
              <a:lnSpc>
                <a:spcPct val="150000"/>
              </a:lnSpc>
              <a:defRPr/>
            </a:pPr>
            <a:r>
              <a:rPr lang="en-US" dirty="0">
                <a:solidFill>
                  <a:srgbClr val="7030A0"/>
                </a:solidFill>
              </a:rPr>
              <a:t>Treat all unlabelled, water-like solutions as HF solutions </a:t>
            </a:r>
            <a:endParaRPr lang="en-IN" dirty="0">
              <a:solidFill>
                <a:srgbClr val="7030A0"/>
              </a:solidFill>
            </a:endParaRPr>
          </a:p>
        </p:txBody>
      </p:sp>
      <p:pic>
        <p:nvPicPr>
          <p:cNvPr id="9218" name="Picture 2" descr="left and right hands, two views, burned index fingers"/>
          <p:cNvPicPr>
            <a:picLocks noChangeAspect="1" noChangeArrowheads="1"/>
          </p:cNvPicPr>
          <p:nvPr/>
        </p:nvPicPr>
        <p:blipFill>
          <a:blip r:embed="rId2" cstate="print"/>
          <a:srcRect/>
          <a:stretch>
            <a:fillRect/>
          </a:stretch>
        </p:blipFill>
        <p:spPr bwMode="auto">
          <a:xfrm>
            <a:off x="6705600" y="3200400"/>
            <a:ext cx="2095500" cy="1409700"/>
          </a:xfrm>
          <a:prstGeom prst="rect">
            <a:avLst/>
          </a:prstGeom>
          <a:noFill/>
        </p:spPr>
      </p:pic>
    </p:spTree>
    <p:extLst>
      <p:ext uri="{BB962C8B-B14F-4D97-AF65-F5344CB8AC3E}">
        <p14:creationId xmlns:p14="http://schemas.microsoft.com/office/powerpoint/2010/main" val="4085517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First Aid</a:t>
            </a:r>
          </a:p>
        </p:txBody>
      </p:sp>
      <p:sp>
        <p:nvSpPr>
          <p:cNvPr id="4" name="Content Placeholder 2"/>
          <p:cNvSpPr txBox="1">
            <a:spLocks noGrp="1"/>
          </p:cNvSpPr>
          <p:nvPr>
            <p:ph idx="1"/>
          </p:nvPr>
        </p:nvSpPr>
        <p:spPr>
          <a:xfrm>
            <a:off x="-304800" y="1409700"/>
            <a:ext cx="8153400" cy="3581400"/>
          </a:xfrm>
          <a:prstGeom prst="rect">
            <a:avLst/>
          </a:prstGeom>
        </p:spPr>
        <p:txBody>
          <a:bodyPr vert="horz" lIns="91429" tIns="45715" rIns="91429" bIns="45715" rtlCol="0">
            <a:normAutofit lnSpcReduction="10000"/>
          </a:bodyPr>
          <a:lstStyle/>
          <a:p>
            <a:pPr marL="800004" lvl="1" indent="-342859">
              <a:lnSpc>
                <a:spcPct val="150000"/>
              </a:lnSpc>
              <a:buFont typeface="Arial" pitchFamily="34" charset="0"/>
              <a:buChar char="•"/>
            </a:pPr>
            <a:r>
              <a:rPr lang="en-US" sz="2000" dirty="0"/>
              <a:t>Wash with large amounts of running water (minimum 15min)</a:t>
            </a:r>
          </a:p>
          <a:p>
            <a:pPr marL="800004" lvl="1" indent="-342859">
              <a:lnSpc>
                <a:spcPct val="150000"/>
              </a:lnSpc>
              <a:buFont typeface="Arial" pitchFamily="34" charset="0"/>
              <a:buChar char="•"/>
            </a:pPr>
            <a:r>
              <a:rPr lang="en-US" sz="2000" dirty="0"/>
              <a:t>Rub in Calcium gluconate gel (make sure your hand is not contaminated)  and cover the burn with plastic foil</a:t>
            </a:r>
          </a:p>
          <a:p>
            <a:pPr marL="800004" lvl="1" indent="-342859">
              <a:lnSpc>
                <a:spcPct val="150000"/>
              </a:lnSpc>
              <a:buFont typeface="Arial" pitchFamily="34" charset="0"/>
              <a:buChar char="•"/>
            </a:pPr>
            <a:r>
              <a:rPr lang="en-US" sz="2000" dirty="0"/>
              <a:t>Seek medical attention</a:t>
            </a:r>
          </a:p>
          <a:p>
            <a:pPr marL="800004" lvl="1" indent="-342859">
              <a:lnSpc>
                <a:spcPct val="150000"/>
              </a:lnSpc>
              <a:buFont typeface="Arial" pitchFamily="34" charset="0"/>
              <a:buChar char="•"/>
            </a:pPr>
            <a:r>
              <a:rPr lang="en-US" sz="2000" b="1" dirty="0">
                <a:solidFill>
                  <a:srgbClr val="FF0000"/>
                </a:solidFill>
              </a:rPr>
              <a:t>Calcium Gluconate Gel is in the First aid box at the wet etch</a:t>
            </a:r>
          </a:p>
          <a:p>
            <a:pPr marL="800004" lvl="1" indent="-342859">
              <a:lnSpc>
                <a:spcPct val="150000"/>
              </a:lnSpc>
              <a:buFont typeface="Arial" pitchFamily="34" charset="0"/>
              <a:buChar char="•"/>
            </a:pPr>
            <a:r>
              <a:rPr lang="en-US" sz="2000" dirty="0">
                <a:solidFill>
                  <a:srgbClr val="FF0000"/>
                </a:solidFill>
              </a:rPr>
              <a:t>If the spill on the eye, please wash with large amounts of</a:t>
            </a:r>
          </a:p>
          <a:p>
            <a:pPr marL="457145" lvl="1" indent="0">
              <a:lnSpc>
                <a:spcPct val="150000"/>
              </a:lnSpc>
              <a:buNone/>
            </a:pPr>
            <a:r>
              <a:rPr lang="en-US" sz="2000" dirty="0">
                <a:solidFill>
                  <a:srgbClr val="FF0000"/>
                </a:solidFill>
              </a:rPr>
              <a:t> water and rush to the hospital</a:t>
            </a:r>
            <a:endParaRPr lang="en-US" sz="2000" b="1" dirty="0">
              <a:solidFill>
                <a:srgbClr val="FF0000"/>
              </a:solidFill>
            </a:endParaRPr>
          </a:p>
          <a:p>
            <a:pPr marL="800004" lvl="1" indent="-342859">
              <a:buNone/>
            </a:pPr>
            <a:endParaRPr lang="en-US" sz="2400" dirty="0"/>
          </a:p>
        </p:txBody>
      </p:sp>
      <p:sp>
        <p:nvSpPr>
          <p:cNvPr id="5" name="TextBox 4"/>
          <p:cNvSpPr txBox="1"/>
          <p:nvPr/>
        </p:nvSpPr>
        <p:spPr>
          <a:xfrm>
            <a:off x="381000" y="5446059"/>
            <a:ext cx="8153400" cy="1077218"/>
          </a:xfrm>
          <a:prstGeom prst="rect">
            <a:avLst/>
          </a:prstGeom>
          <a:noFill/>
        </p:spPr>
        <p:txBody>
          <a:bodyPr wrap="square" rtlCol="0">
            <a:spAutoFit/>
          </a:bodyPr>
          <a:lstStyle/>
          <a:p>
            <a:r>
              <a:rPr lang="en-US" sz="3200" b="1" dirty="0">
                <a:solidFill>
                  <a:schemeClr val="accent6">
                    <a:lumMod val="50000"/>
                  </a:schemeClr>
                </a:solidFill>
              </a:rPr>
              <a:t>Most of  the harm from HF exposure can be minimized if washed within minutes  </a:t>
            </a:r>
          </a:p>
        </p:txBody>
      </p:sp>
      <p:grpSp>
        <p:nvGrpSpPr>
          <p:cNvPr id="6" name="Group 5">
            <a:extLst>
              <a:ext uri="{FF2B5EF4-FFF2-40B4-BE49-F238E27FC236}">
                <a16:creationId xmlns:a16="http://schemas.microsoft.com/office/drawing/2014/main" id="{729256E1-A2C8-5F1C-EBAF-CB19339575F4}"/>
              </a:ext>
            </a:extLst>
          </p:cNvPr>
          <p:cNvGrpSpPr/>
          <p:nvPr/>
        </p:nvGrpSpPr>
        <p:grpSpPr>
          <a:xfrm>
            <a:off x="6956051" y="2160659"/>
            <a:ext cx="2068606" cy="2964809"/>
            <a:chOff x="6956051" y="2160659"/>
            <a:chExt cx="2068606" cy="2964809"/>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6051" y="2160659"/>
              <a:ext cx="2068606" cy="1225579"/>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57C7E67D-3C9D-8899-BE11-F758264DB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740" t="21111" r="10660" b="47778"/>
            <a:stretch/>
          </p:blipFill>
          <p:spPr>
            <a:xfrm>
              <a:off x="7130303" y="3393141"/>
              <a:ext cx="1785097" cy="1732327"/>
            </a:xfrm>
            <a:prstGeom prst="rect">
              <a:avLst/>
            </a:prstGeom>
          </p:spPr>
        </p:pic>
      </p:grpSp>
    </p:spTree>
    <p:extLst>
      <p:ext uri="{BB962C8B-B14F-4D97-AF65-F5344CB8AC3E}">
        <p14:creationId xmlns:p14="http://schemas.microsoft.com/office/powerpoint/2010/main" val="2384934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a:t>Other Acids and Bases in Fab..!!</a:t>
            </a:r>
          </a:p>
        </p:txBody>
      </p:sp>
      <p:sp>
        <p:nvSpPr>
          <p:cNvPr id="3" name="Content Placeholder 2"/>
          <p:cNvSpPr>
            <a:spLocks noGrp="1"/>
          </p:cNvSpPr>
          <p:nvPr>
            <p:ph idx="1"/>
          </p:nvPr>
        </p:nvSpPr>
        <p:spPr>
          <a:xfrm>
            <a:off x="457200" y="1371600"/>
            <a:ext cx="8534400" cy="5486400"/>
          </a:xfrm>
        </p:spPr>
        <p:txBody>
          <a:bodyPr>
            <a:normAutofit fontScale="92500" lnSpcReduction="20000"/>
          </a:bodyPr>
          <a:lstStyle/>
          <a:p>
            <a:r>
              <a:rPr lang="en-US" dirty="0">
                <a:solidFill>
                  <a:srgbClr val="7030A0"/>
                </a:solidFill>
                <a:latin typeface="Times New Roman" panose="02020603050405020304" pitchFamily="18" charset="0"/>
                <a:cs typeface="Times New Roman" panose="02020603050405020304" pitchFamily="18" charset="0"/>
              </a:rPr>
              <a:t>Strong acids used:</a:t>
            </a:r>
          </a:p>
          <a:p>
            <a:pPr lvl="1"/>
            <a:r>
              <a:rPr lang="en-US" sz="2000" b="0" dirty="0">
                <a:solidFill>
                  <a:srgbClr val="7030A0"/>
                </a:solidFill>
                <a:latin typeface="Times New Roman" panose="02020603050405020304" pitchFamily="18" charset="0"/>
                <a:cs typeface="Times New Roman" panose="02020603050405020304" pitchFamily="18" charset="0"/>
              </a:rPr>
              <a:t>Sulfuric, Nitric, Hydrochloric, Phosphoric</a:t>
            </a:r>
          </a:p>
          <a:p>
            <a:r>
              <a:rPr lang="en-US" sz="2100" dirty="0">
                <a:solidFill>
                  <a:srgbClr val="7030A0"/>
                </a:solidFill>
                <a:latin typeface="Times New Roman" panose="02020603050405020304" pitchFamily="18" charset="0"/>
                <a:cs typeface="Times New Roman" panose="02020603050405020304" pitchFamily="18" charset="0"/>
              </a:rPr>
              <a:t>Weak acid used</a:t>
            </a:r>
          </a:p>
          <a:p>
            <a:pPr lvl="1"/>
            <a:r>
              <a:rPr lang="en-US" sz="2000" b="0" dirty="0">
                <a:solidFill>
                  <a:srgbClr val="7030A0"/>
                </a:solidFill>
                <a:latin typeface="Times New Roman" panose="02020603050405020304" pitchFamily="18" charset="0"/>
                <a:cs typeface="Times New Roman" panose="02020603050405020304" pitchFamily="18" charset="0"/>
              </a:rPr>
              <a:t>Acetic acid</a:t>
            </a:r>
          </a:p>
          <a:p>
            <a:r>
              <a:rPr lang="en-US" sz="2100" dirty="0">
                <a:solidFill>
                  <a:srgbClr val="7030A0"/>
                </a:solidFill>
                <a:latin typeface="Times New Roman" panose="02020603050405020304" pitchFamily="18" charset="0"/>
                <a:cs typeface="Times New Roman" panose="02020603050405020304" pitchFamily="18" charset="0"/>
              </a:rPr>
              <a:t>Bases used</a:t>
            </a:r>
          </a:p>
          <a:p>
            <a:pPr lvl="1"/>
            <a:r>
              <a:rPr lang="en-US" sz="2000" b="0" dirty="0">
                <a:solidFill>
                  <a:srgbClr val="7030A0"/>
                </a:solidFill>
                <a:latin typeface="Times New Roman" panose="02020603050405020304" pitchFamily="18" charset="0"/>
                <a:cs typeface="Times New Roman" panose="02020603050405020304" pitchFamily="18" charset="0"/>
              </a:rPr>
              <a:t>Potassium hydroxide, TMAH</a:t>
            </a:r>
          </a:p>
          <a:p>
            <a:pPr lvl="1">
              <a:buNone/>
            </a:pPr>
            <a:endParaRPr lang="en-US" sz="2000" b="0" dirty="0">
              <a:solidFill>
                <a:srgbClr val="7030A0"/>
              </a:solidFill>
              <a:latin typeface="Times New Roman" panose="02020603050405020304" pitchFamily="18" charset="0"/>
              <a:cs typeface="Times New Roman" panose="02020603050405020304" pitchFamily="18" charset="0"/>
            </a:endParaRPr>
          </a:p>
          <a:p>
            <a:r>
              <a:rPr lang="en-US" dirty="0">
                <a:solidFill>
                  <a:srgbClr val="7030A0"/>
                </a:solidFill>
                <a:latin typeface="Times New Roman" panose="02020603050405020304" pitchFamily="18" charset="0"/>
                <a:cs typeface="Times New Roman" panose="02020603050405020304" pitchFamily="18" charset="0"/>
              </a:rPr>
              <a:t>The strong acids &amp; bases are poisonous, corrosive, and will cause severe burns to body tissue. </a:t>
            </a:r>
          </a:p>
          <a:p>
            <a:pPr lvl="1"/>
            <a:r>
              <a:rPr lang="en-US" sz="2000" b="0" dirty="0">
                <a:solidFill>
                  <a:srgbClr val="7030A0"/>
                </a:solidFill>
                <a:latin typeface="Times New Roman" panose="02020603050405020304" pitchFamily="18" charset="0"/>
                <a:cs typeface="Times New Roman" panose="02020603050405020304" pitchFamily="18" charset="0"/>
              </a:rPr>
              <a:t>Long term exposure will cause lung and tooth damage.</a:t>
            </a:r>
          </a:p>
          <a:p>
            <a:pPr lvl="1"/>
            <a:r>
              <a:rPr lang="en-US" sz="2000" b="0" dirty="0">
                <a:solidFill>
                  <a:srgbClr val="7030A0"/>
                </a:solidFill>
                <a:latin typeface="Times New Roman" panose="02020603050405020304" pitchFamily="18" charset="0"/>
                <a:cs typeface="Times New Roman" panose="02020603050405020304" pitchFamily="18" charset="0"/>
              </a:rPr>
              <a:t> The weak acids will cause eye, skin and mucous membrane irritation and burns. </a:t>
            </a:r>
          </a:p>
          <a:p>
            <a:pPr lvl="1"/>
            <a:r>
              <a:rPr lang="en-US" sz="2000" b="0" dirty="0">
                <a:solidFill>
                  <a:srgbClr val="7030A0"/>
                </a:solidFill>
                <a:latin typeface="Times New Roman" panose="02020603050405020304" pitchFamily="18" charset="0"/>
                <a:cs typeface="Times New Roman" panose="02020603050405020304" pitchFamily="18" charset="0"/>
              </a:rPr>
              <a:t>Some are even carcinogenic or </a:t>
            </a:r>
            <a:r>
              <a:rPr lang="en-US" sz="2000" b="0" dirty="0" err="1">
                <a:solidFill>
                  <a:srgbClr val="7030A0"/>
                </a:solidFill>
                <a:latin typeface="Times New Roman" panose="02020603050405020304" pitchFamily="18" charset="0"/>
                <a:cs typeface="Times New Roman" panose="02020603050405020304" pitchFamily="18" charset="0"/>
              </a:rPr>
              <a:t>teratogenic</a:t>
            </a:r>
            <a:r>
              <a:rPr lang="en-US" sz="2000" b="0" dirty="0">
                <a:solidFill>
                  <a:srgbClr val="7030A0"/>
                </a:solidFill>
                <a:latin typeface="Times New Roman" panose="02020603050405020304" pitchFamily="18" charset="0"/>
                <a:cs typeface="Times New Roman" panose="02020603050405020304" pitchFamily="18" charset="0"/>
              </a:rPr>
              <a:t>. </a:t>
            </a:r>
          </a:p>
          <a:p>
            <a:pPr lvl="1"/>
            <a:r>
              <a:rPr lang="en-US" sz="2000" b="0" dirty="0">
                <a:solidFill>
                  <a:srgbClr val="7030A0"/>
                </a:solidFill>
                <a:latin typeface="Times New Roman" panose="02020603050405020304" pitchFamily="18" charset="0"/>
                <a:cs typeface="Times New Roman" panose="02020603050405020304" pitchFamily="18" charset="0"/>
              </a:rPr>
              <a:t>TMAH and KOH causes severe eye damage and blindness</a:t>
            </a:r>
          </a:p>
          <a:p>
            <a:pPr lvl="1"/>
            <a:r>
              <a:rPr lang="en-US" sz="2000" b="0" dirty="0">
                <a:solidFill>
                  <a:srgbClr val="7030A0"/>
                </a:solidFill>
                <a:latin typeface="Times New Roman" panose="02020603050405020304" pitchFamily="18" charset="0"/>
                <a:cs typeface="Times New Roman" panose="02020603050405020304" pitchFamily="18" charset="0"/>
              </a:rPr>
              <a:t>Exposure to 25% TMAH might cause respiratory failure</a:t>
            </a:r>
          </a:p>
          <a:p>
            <a:pPr lvl="1"/>
            <a:endParaRPr lang="en-US" sz="2000" b="0" dirty="0">
              <a:solidFill>
                <a:srgbClr val="7030A0"/>
              </a:solidFill>
              <a:latin typeface="Times New Roman" panose="02020603050405020304" pitchFamily="18" charset="0"/>
              <a:cs typeface="Times New Roman" panose="02020603050405020304" pitchFamily="18" charset="0"/>
            </a:endParaRPr>
          </a:p>
          <a:p>
            <a:r>
              <a:rPr lang="en-US" dirty="0">
                <a:solidFill>
                  <a:srgbClr val="7030A0"/>
                </a:solidFill>
              </a:rPr>
              <a:t>Acetone, Isopropyl Alcohol (IPA) and Methanol:</a:t>
            </a:r>
          </a:p>
          <a:p>
            <a:pPr lvl="1"/>
            <a:r>
              <a:rPr lang="en-US" dirty="0">
                <a:solidFill>
                  <a:srgbClr val="7030A0"/>
                </a:solidFill>
              </a:rPr>
              <a:t>All solvents may cause skin and eye irritation. They are colorless &amp; combustible, should NEVER be heated for use. Solvent vapors are toxic, use only in ventilated hoods.</a:t>
            </a:r>
          </a:p>
          <a:p>
            <a:pPr marL="0" indent="0">
              <a:buNone/>
            </a:pPr>
            <a:endParaRPr lang="en-US" sz="2400" b="0" dirty="0">
              <a:solidFill>
                <a:srgbClr val="7030A0"/>
              </a:solidFill>
              <a:latin typeface="Times New Roman" panose="02020603050405020304" pitchFamily="18" charset="0"/>
              <a:cs typeface="Times New Roman" panose="02020603050405020304" pitchFamily="18" charset="0"/>
            </a:endParaRPr>
          </a:p>
          <a:p>
            <a:pPr>
              <a:buNone/>
            </a:pPr>
            <a:endParaRPr lang="en-US" sz="2100" dirty="0">
              <a:solidFill>
                <a:srgbClr val="7030A0"/>
              </a:solidFill>
              <a:latin typeface="Times New Roman" panose="02020603050405020304" pitchFamily="18" charset="0"/>
              <a:cs typeface="Times New Roman" panose="02020603050405020304" pitchFamily="18" charset="0"/>
            </a:endParaRPr>
          </a:p>
          <a:p>
            <a:endParaRPr lang="en-US" dirty="0">
              <a:solidFill>
                <a:srgbClr val="FF0000"/>
              </a:solidFill>
            </a:endParaRPr>
          </a:p>
        </p:txBody>
      </p:sp>
    </p:spTree>
    <p:extLst>
      <p:ext uri="{BB962C8B-B14F-4D97-AF65-F5344CB8AC3E}">
        <p14:creationId xmlns:p14="http://schemas.microsoft.com/office/powerpoint/2010/main" val="525343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sz="4000" dirty="0"/>
              <a:t>Penalty points for </a:t>
            </a:r>
            <a:r>
              <a:rPr lang="en-US" sz="4000" dirty="0" err="1"/>
              <a:t>violatons</a:t>
            </a:r>
            <a:br>
              <a:rPr lang="en-US" sz="4000" dirty="0">
                <a:solidFill>
                  <a:schemeClr val="tx1"/>
                </a:solidFill>
              </a:rPr>
            </a:br>
            <a:r>
              <a:rPr lang="en-US" dirty="0"/>
              <a:t> (</a:t>
            </a:r>
            <a:r>
              <a:rPr lang="en-US" dirty="0" err="1"/>
              <a:t>nx</a:t>
            </a:r>
            <a:r>
              <a:rPr lang="en-US" dirty="0"/>
              <a:t> times for second violation) </a:t>
            </a:r>
            <a:endParaRPr lang="en-US" b="1" dirty="0">
              <a:solidFill>
                <a:schemeClr val="tx2">
                  <a:lumMod val="75000"/>
                </a:schemeClr>
              </a:solidFill>
            </a:endParaRPr>
          </a:p>
        </p:txBody>
      </p:sp>
      <p:sp>
        <p:nvSpPr>
          <p:cNvPr id="3" name="Content Placeholder 2"/>
          <p:cNvSpPr>
            <a:spLocks noGrp="1"/>
          </p:cNvSpPr>
          <p:nvPr>
            <p:ph idx="1"/>
          </p:nvPr>
        </p:nvSpPr>
        <p:spPr>
          <a:xfrm>
            <a:off x="304800" y="1447800"/>
            <a:ext cx="8305800" cy="5257800"/>
          </a:xfrm>
        </p:spPr>
        <p:txBody>
          <a:bodyPr>
            <a:normAutofit/>
          </a:bodyPr>
          <a:lstStyle/>
          <a:p>
            <a:pPr algn="just">
              <a:lnSpc>
                <a:spcPct val="150000"/>
              </a:lnSpc>
              <a:buFont typeface="Wingdings" panose="05000000000000000000" pitchFamily="2" charset="2"/>
              <a:buChar char="Ø"/>
            </a:pPr>
            <a:r>
              <a:rPr lang="en-IN" sz="2400" dirty="0">
                <a:solidFill>
                  <a:srgbClr val="7030A0"/>
                </a:solidFill>
              </a:rPr>
              <a:t>Follow all the cleanroom and safety rules of NNFC</a:t>
            </a:r>
          </a:p>
          <a:p>
            <a:pPr algn="just">
              <a:lnSpc>
                <a:spcPct val="150000"/>
              </a:lnSpc>
              <a:buFont typeface="Wingdings" panose="05000000000000000000" pitchFamily="2" charset="2"/>
              <a:buChar char="Ø"/>
            </a:pPr>
            <a:r>
              <a:rPr lang="en-IN" sz="2400" dirty="0">
                <a:solidFill>
                  <a:srgbClr val="7030A0"/>
                </a:solidFill>
              </a:rPr>
              <a:t>Any deviation from this will be considered as violation and will result in appropriate disciplinary action based on the discretion of the NNFC management, it might include the suspension of your access to cleanroom.</a:t>
            </a:r>
            <a:endParaRPr lang="en-US" sz="2400" dirty="0">
              <a:solidFill>
                <a:srgbClr val="FF0000"/>
              </a:solidFill>
            </a:endParaRPr>
          </a:p>
          <a:p>
            <a:pPr algn="just">
              <a:lnSpc>
                <a:spcPct val="150000"/>
              </a:lnSpc>
              <a:buFont typeface="Wingdings" panose="05000000000000000000" pitchFamily="2" charset="2"/>
              <a:buChar char="Ø"/>
            </a:pPr>
            <a:endParaRPr lang="en-US" sz="2400" dirty="0">
              <a:solidFill>
                <a:srgbClr val="FF0000"/>
              </a:solidFill>
            </a:endParaRPr>
          </a:p>
        </p:txBody>
      </p:sp>
    </p:spTree>
    <p:extLst>
      <p:ext uri="{BB962C8B-B14F-4D97-AF65-F5344CB8AC3E}">
        <p14:creationId xmlns:p14="http://schemas.microsoft.com/office/powerpoint/2010/main" val="2128493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a:solidFill>
                  <a:srgbClr val="C00000"/>
                </a:solidFill>
              </a:rPr>
              <a:t>Photoresists</a:t>
            </a:r>
          </a:p>
        </p:txBody>
      </p:sp>
      <p:sp>
        <p:nvSpPr>
          <p:cNvPr id="3" name="Content Placeholder 2"/>
          <p:cNvSpPr>
            <a:spLocks noGrp="1"/>
          </p:cNvSpPr>
          <p:nvPr>
            <p:ph idx="1"/>
          </p:nvPr>
        </p:nvSpPr>
        <p:spPr>
          <a:xfrm>
            <a:off x="457200" y="1447801"/>
            <a:ext cx="8229600" cy="2209799"/>
          </a:xfrm>
        </p:spPr>
        <p:txBody>
          <a:bodyPr>
            <a:normAutofit fontScale="92500" lnSpcReduction="10000"/>
          </a:bodyPr>
          <a:lstStyle/>
          <a:p>
            <a:r>
              <a:rPr lang="en-US" dirty="0">
                <a:solidFill>
                  <a:srgbClr val="7030A0"/>
                </a:solidFill>
              </a:rPr>
              <a:t>Photoresists are organic polymers which change their chemical structure when exposed to ultraviolet light. </a:t>
            </a:r>
          </a:p>
          <a:p>
            <a:pPr lvl="1">
              <a:buFont typeface="Wingdings" panose="05000000000000000000" pitchFamily="2" charset="2"/>
              <a:buChar char="Ø"/>
            </a:pPr>
            <a:r>
              <a:rPr lang="en-US" sz="2000" dirty="0">
                <a:solidFill>
                  <a:srgbClr val="7030A0"/>
                </a:solidFill>
              </a:rPr>
              <a:t>They are generally flammable and should be kept away from any source of heat and ignition. </a:t>
            </a:r>
          </a:p>
          <a:p>
            <a:pPr lvl="1">
              <a:buFont typeface="Wingdings" panose="05000000000000000000" pitchFamily="2" charset="2"/>
              <a:buChar char="Ø"/>
            </a:pPr>
            <a:r>
              <a:rPr lang="en-US" sz="2000" b="0" dirty="0">
                <a:solidFill>
                  <a:srgbClr val="FF0000"/>
                </a:solidFill>
              </a:rPr>
              <a:t>Could be carcinogenic / irritant/ harmful / cause depression of central nervous system and damage to liver and kidneys</a:t>
            </a:r>
          </a:p>
          <a:p>
            <a:pPr lvl="1">
              <a:buFont typeface="Wingdings" panose="05000000000000000000" pitchFamily="2" charset="2"/>
              <a:buChar char="Ø"/>
            </a:pPr>
            <a:r>
              <a:rPr lang="en-US" sz="2000" b="0" dirty="0">
                <a:solidFill>
                  <a:srgbClr val="FF0000"/>
                </a:solidFill>
              </a:rPr>
              <a:t>Protective gear has to be used at all times when dealing with Photoresists</a:t>
            </a:r>
          </a:p>
          <a:p>
            <a:pPr lvl="1">
              <a:buNone/>
            </a:pPr>
            <a:endParaRPr lang="en-US" dirty="0"/>
          </a:p>
          <a:p>
            <a:pPr>
              <a:buNone/>
            </a:pPr>
            <a:endParaRPr lang="en-US" dirty="0"/>
          </a:p>
        </p:txBody>
      </p:sp>
      <p:sp>
        <p:nvSpPr>
          <p:cNvPr id="4" name="Rectangle 3"/>
          <p:cNvSpPr/>
          <p:nvPr/>
        </p:nvSpPr>
        <p:spPr>
          <a:xfrm>
            <a:off x="457200" y="3733800"/>
            <a:ext cx="8305800" cy="3071610"/>
          </a:xfrm>
          <a:prstGeom prst="rect">
            <a:avLst/>
          </a:prstGeom>
        </p:spPr>
        <p:txBody>
          <a:bodyPr wrap="square">
            <a:spAutoFit/>
          </a:bodyPr>
          <a:lstStyle/>
          <a:p>
            <a:r>
              <a:rPr lang="en-US" sz="3200" dirty="0">
                <a:solidFill>
                  <a:srgbClr val="C00000"/>
                </a:solidFill>
              </a:rPr>
              <a:t>Photoresist Developers</a:t>
            </a:r>
          </a:p>
          <a:p>
            <a:endParaRPr lang="en-US" b="1" dirty="0"/>
          </a:p>
          <a:p>
            <a:pPr marL="285750" indent="-285750" defTabSz="457200">
              <a:lnSpc>
                <a:spcPct val="90000"/>
              </a:lnSpc>
              <a:spcBef>
                <a:spcPct val="20000"/>
              </a:spcBef>
              <a:buFont typeface="Arial" panose="020B0604020202020204" pitchFamily="34" charset="0"/>
              <a:buChar char="•"/>
            </a:pPr>
            <a:r>
              <a:rPr lang="en-US" sz="1900" b="1" dirty="0">
                <a:solidFill>
                  <a:srgbClr val="7030A0"/>
                </a:solidFill>
                <a:latin typeface="Calibri"/>
                <a:cs typeface="Calibri"/>
              </a:rPr>
              <a:t>Mostly use TMAH (Tetra methyl ammonium hydroxide)</a:t>
            </a:r>
          </a:p>
          <a:p>
            <a:pPr marL="742950" lvl="1" indent="-285750" defTabSz="457200">
              <a:lnSpc>
                <a:spcPct val="90000"/>
              </a:lnSpc>
              <a:spcBef>
                <a:spcPct val="20000"/>
              </a:spcBef>
              <a:buFont typeface="Wingdings" panose="05000000000000000000" pitchFamily="2" charset="2"/>
              <a:buChar char="Ø"/>
            </a:pPr>
            <a:r>
              <a:rPr lang="en-US" sz="1900" b="1" dirty="0">
                <a:solidFill>
                  <a:srgbClr val="7030A0"/>
                </a:solidFill>
                <a:latin typeface="Calibri"/>
                <a:cs typeface="Calibri"/>
              </a:rPr>
              <a:t>Severe eye damage might effect from exposure to TMAH</a:t>
            </a:r>
          </a:p>
          <a:p>
            <a:pPr marL="742950" lvl="1" indent="-285750" defTabSz="457200">
              <a:lnSpc>
                <a:spcPct val="90000"/>
              </a:lnSpc>
              <a:spcBef>
                <a:spcPct val="20000"/>
              </a:spcBef>
              <a:buFont typeface="Wingdings" panose="05000000000000000000" pitchFamily="2" charset="2"/>
              <a:buChar char="Ø"/>
            </a:pPr>
            <a:r>
              <a:rPr lang="en-US" sz="1900" b="1" dirty="0">
                <a:solidFill>
                  <a:srgbClr val="7030A0"/>
                </a:solidFill>
                <a:latin typeface="Calibri"/>
                <a:cs typeface="Calibri"/>
              </a:rPr>
              <a:t>Could cause chemical burns on skin contact</a:t>
            </a:r>
          </a:p>
          <a:p>
            <a:pPr marL="742950" lvl="1" indent="-285750" defTabSz="457200">
              <a:lnSpc>
                <a:spcPct val="90000"/>
              </a:lnSpc>
              <a:spcBef>
                <a:spcPct val="20000"/>
              </a:spcBef>
              <a:buFont typeface="Wingdings" panose="05000000000000000000" pitchFamily="2" charset="2"/>
              <a:buChar char="Ø"/>
            </a:pPr>
            <a:r>
              <a:rPr lang="en-US" sz="1900" b="1" dirty="0">
                <a:solidFill>
                  <a:srgbClr val="7030A0"/>
                </a:solidFill>
                <a:latin typeface="Calibri"/>
                <a:cs typeface="Calibri"/>
              </a:rPr>
              <a:t>Dermal exposure might also cause respiratory failure/ cardiac arrest</a:t>
            </a:r>
          </a:p>
          <a:p>
            <a:r>
              <a:rPr lang="en-US" sz="2000" dirty="0">
                <a:solidFill>
                  <a:srgbClr val="FF0000"/>
                </a:solidFill>
              </a:rPr>
              <a:t>On skin contact , wash with large amounts of running water (minimum 15 minutes) and contact BMS. PPE’s mandatory at developing stations</a:t>
            </a:r>
          </a:p>
          <a:p>
            <a:pPr marL="285750" indent="-285750">
              <a:buFont typeface="Wingdings" panose="05000000000000000000" pitchFamily="2" charset="2"/>
              <a:buChar char="Ø"/>
            </a:pPr>
            <a:endParaRPr lang="en-IN" sz="2000" dirty="0"/>
          </a:p>
        </p:txBody>
      </p:sp>
      <p:pic>
        <p:nvPicPr>
          <p:cNvPr id="6" name="Picture 5">
            <a:extLst>
              <a:ext uri="{FF2B5EF4-FFF2-40B4-BE49-F238E27FC236}">
                <a16:creationId xmlns:a16="http://schemas.microsoft.com/office/drawing/2014/main" id="{362F7DBF-1A10-7E89-2ECB-18F8882F5E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3733800"/>
            <a:ext cx="1676400" cy="1676399"/>
          </a:xfrm>
          <a:prstGeom prst="rect">
            <a:avLst/>
          </a:prstGeom>
        </p:spPr>
      </p:pic>
    </p:spTree>
    <p:extLst>
      <p:ext uri="{BB962C8B-B14F-4D97-AF65-F5344CB8AC3E}">
        <p14:creationId xmlns:p14="http://schemas.microsoft.com/office/powerpoint/2010/main" val="3585161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A956-C706-066D-CB05-D09DA9153F58}"/>
              </a:ext>
            </a:extLst>
          </p:cNvPr>
          <p:cNvSpPr>
            <a:spLocks noGrp="1"/>
          </p:cNvSpPr>
          <p:nvPr>
            <p:ph type="title"/>
          </p:nvPr>
        </p:nvSpPr>
        <p:spPr/>
        <p:txBody>
          <a:bodyPr/>
          <a:lstStyle/>
          <a:p>
            <a:r>
              <a:rPr lang="en-US" dirty="0"/>
              <a:t>Photoresist /Developer Handling Protocols</a:t>
            </a:r>
            <a:endParaRPr lang="en-IN" dirty="0"/>
          </a:p>
        </p:txBody>
      </p:sp>
      <p:sp>
        <p:nvSpPr>
          <p:cNvPr id="3" name="Content Placeholder 2">
            <a:extLst>
              <a:ext uri="{FF2B5EF4-FFF2-40B4-BE49-F238E27FC236}">
                <a16:creationId xmlns:a16="http://schemas.microsoft.com/office/drawing/2014/main" id="{F6D426EB-0815-9EE9-9485-B4FEDD7BFE9A}"/>
              </a:ext>
            </a:extLst>
          </p:cNvPr>
          <p:cNvSpPr>
            <a:spLocks noGrp="1"/>
          </p:cNvSpPr>
          <p:nvPr>
            <p:ph idx="1"/>
          </p:nvPr>
        </p:nvSpPr>
        <p:spPr>
          <a:xfrm>
            <a:off x="212704" y="1371600"/>
            <a:ext cx="7331095" cy="4865712"/>
          </a:xfrm>
        </p:spPr>
        <p:txBody>
          <a:bodyPr>
            <a:normAutofit fontScale="77500" lnSpcReduction="20000"/>
          </a:bodyPr>
          <a:lstStyle/>
          <a:p>
            <a:pPr>
              <a:lnSpc>
                <a:spcPct val="200000"/>
              </a:lnSpc>
              <a:buFont typeface="Wingdings" panose="05000000000000000000" pitchFamily="2" charset="2"/>
              <a:buChar char="Ø"/>
            </a:pPr>
            <a:r>
              <a:rPr lang="en-US" i="1" dirty="0">
                <a:solidFill>
                  <a:srgbClr val="7030A0"/>
                </a:solidFill>
              </a:rPr>
              <a:t>Its mandatory to wear two set of gloves inside the </a:t>
            </a:r>
            <a:r>
              <a:rPr lang="en-US" i="1" dirty="0" err="1">
                <a:solidFill>
                  <a:srgbClr val="7030A0"/>
                </a:solidFill>
              </a:rPr>
              <a:t>Litho</a:t>
            </a:r>
            <a:r>
              <a:rPr lang="en-US" i="1" dirty="0">
                <a:solidFill>
                  <a:srgbClr val="7030A0"/>
                </a:solidFill>
              </a:rPr>
              <a:t> Bay along with chemical resistant sleeves.</a:t>
            </a:r>
          </a:p>
          <a:p>
            <a:pPr>
              <a:lnSpc>
                <a:spcPct val="200000"/>
              </a:lnSpc>
              <a:buFont typeface="Wingdings" panose="05000000000000000000" pitchFamily="2" charset="2"/>
              <a:buChar char="Ø"/>
            </a:pPr>
            <a:r>
              <a:rPr lang="en-US" i="1" dirty="0">
                <a:solidFill>
                  <a:srgbClr val="7030A0"/>
                </a:solidFill>
              </a:rPr>
              <a:t>Ensure photoresist/developer contaminated gloves and wipes are disposed in the dedicated bin, which is located inside the spin coater work station under exhaust.</a:t>
            </a:r>
          </a:p>
          <a:p>
            <a:pPr>
              <a:lnSpc>
                <a:spcPct val="200000"/>
              </a:lnSpc>
              <a:buFont typeface="Wingdings" panose="05000000000000000000" pitchFamily="2" charset="2"/>
              <a:buChar char="Ø"/>
            </a:pPr>
            <a:r>
              <a:rPr lang="en-US" i="1" dirty="0">
                <a:solidFill>
                  <a:srgbClr val="7030A0"/>
                </a:solidFill>
              </a:rPr>
              <a:t>Do not touch the tools, computer, face shield or any other object or document with photo resist contaminated glove, failing which lead to penalty.</a:t>
            </a:r>
          </a:p>
          <a:p>
            <a:pPr>
              <a:lnSpc>
                <a:spcPct val="200000"/>
              </a:lnSpc>
              <a:buFont typeface="Wingdings" panose="05000000000000000000" pitchFamily="2" charset="2"/>
              <a:buChar char="Ø"/>
            </a:pPr>
            <a:r>
              <a:rPr lang="en-US" i="1" dirty="0">
                <a:solidFill>
                  <a:srgbClr val="FF0000"/>
                </a:solidFill>
              </a:rPr>
              <a:t>Never keep the PR containers near the HOT Plate!!!</a:t>
            </a:r>
          </a:p>
          <a:p>
            <a:pPr>
              <a:lnSpc>
                <a:spcPct val="200000"/>
              </a:lnSpc>
              <a:buFont typeface="Wingdings" panose="05000000000000000000" pitchFamily="2" charset="2"/>
              <a:buChar char="Ø"/>
            </a:pPr>
            <a:r>
              <a:rPr lang="en-US" i="1" dirty="0">
                <a:solidFill>
                  <a:srgbClr val="FF0000"/>
                </a:solidFill>
              </a:rPr>
              <a:t>Never displace the resist from its designated place.</a:t>
            </a:r>
          </a:p>
          <a:p>
            <a:pPr>
              <a:lnSpc>
                <a:spcPct val="200000"/>
              </a:lnSpc>
              <a:buFont typeface="Wingdings" panose="05000000000000000000" pitchFamily="2" charset="2"/>
              <a:buChar char="Ø"/>
            </a:pPr>
            <a:r>
              <a:rPr lang="en-US" i="1" dirty="0">
                <a:solidFill>
                  <a:srgbClr val="FF0000"/>
                </a:solidFill>
              </a:rPr>
              <a:t>Do not leave developer/Resist bottle open….!!!!</a:t>
            </a:r>
          </a:p>
          <a:p>
            <a:pPr marL="0" indent="0">
              <a:buNone/>
            </a:pPr>
            <a:endParaRPr lang="en-IN" dirty="0"/>
          </a:p>
        </p:txBody>
      </p:sp>
      <p:grpSp>
        <p:nvGrpSpPr>
          <p:cNvPr id="8" name="Group 7">
            <a:extLst>
              <a:ext uri="{FF2B5EF4-FFF2-40B4-BE49-F238E27FC236}">
                <a16:creationId xmlns:a16="http://schemas.microsoft.com/office/drawing/2014/main" id="{6039566A-245C-0D2E-6E7E-A1192A1E9BF6}"/>
              </a:ext>
            </a:extLst>
          </p:cNvPr>
          <p:cNvGrpSpPr/>
          <p:nvPr/>
        </p:nvGrpSpPr>
        <p:grpSpPr>
          <a:xfrm>
            <a:off x="4891872" y="3657600"/>
            <a:ext cx="4015978" cy="3011760"/>
            <a:chOff x="4891872" y="3657600"/>
            <a:chExt cx="4015978" cy="3011760"/>
          </a:xfrm>
        </p:grpSpPr>
        <p:pic>
          <p:nvPicPr>
            <p:cNvPr id="5" name="Picture 4">
              <a:extLst>
                <a:ext uri="{FF2B5EF4-FFF2-40B4-BE49-F238E27FC236}">
                  <a16:creationId xmlns:a16="http://schemas.microsoft.com/office/drawing/2014/main" id="{0911C57C-E4B2-FE54-28F8-797C113EC4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2475" y="3657600"/>
              <a:ext cx="1825375" cy="1171575"/>
            </a:xfrm>
            <a:prstGeom prst="rect">
              <a:avLst/>
            </a:prstGeom>
          </p:spPr>
        </p:pic>
        <p:pic>
          <p:nvPicPr>
            <p:cNvPr id="7" name="Picture 6">
              <a:extLst>
                <a:ext uri="{FF2B5EF4-FFF2-40B4-BE49-F238E27FC236}">
                  <a16:creationId xmlns:a16="http://schemas.microsoft.com/office/drawing/2014/main" id="{EAF4BF95-37B3-A42E-35E2-33BE402006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1872" y="4611327"/>
              <a:ext cx="2181225" cy="2058033"/>
            </a:xfrm>
            <a:prstGeom prst="rect">
              <a:avLst/>
            </a:prstGeom>
          </p:spPr>
        </p:pic>
      </p:grpSp>
    </p:spTree>
    <p:extLst>
      <p:ext uri="{BB962C8B-B14F-4D97-AF65-F5344CB8AC3E}">
        <p14:creationId xmlns:p14="http://schemas.microsoft.com/office/powerpoint/2010/main" val="3321312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82" y="228600"/>
            <a:ext cx="7167608" cy="943346"/>
          </a:xfrm>
        </p:spPr>
        <p:txBody>
          <a:bodyPr>
            <a:normAutofit/>
          </a:bodyPr>
          <a:lstStyle/>
          <a:p>
            <a:r>
              <a:rPr lang="en-US" sz="3200" b="1" dirty="0"/>
              <a:t>Responsibilities: Independent user</a:t>
            </a:r>
            <a:endParaRPr lang="en-IN" sz="3200" b="1" dirty="0"/>
          </a:p>
        </p:txBody>
      </p:sp>
      <p:sp>
        <p:nvSpPr>
          <p:cNvPr id="3" name="Content Placeholder 2"/>
          <p:cNvSpPr>
            <a:spLocks noGrp="1"/>
          </p:cNvSpPr>
          <p:nvPr>
            <p:ph idx="1"/>
          </p:nvPr>
        </p:nvSpPr>
        <p:spPr>
          <a:xfrm>
            <a:off x="369793" y="1371600"/>
            <a:ext cx="4730918" cy="4953000"/>
          </a:xfrm>
        </p:spPr>
        <p:txBody>
          <a:bodyPr>
            <a:normAutofit/>
          </a:bodyPr>
          <a:lstStyle/>
          <a:p>
            <a:pPr>
              <a:lnSpc>
                <a:spcPct val="250000"/>
              </a:lnSpc>
              <a:buFont typeface="Wingdings" panose="05000000000000000000" pitchFamily="2" charset="2"/>
              <a:buChar char="Ø"/>
            </a:pPr>
            <a:r>
              <a:rPr lang="en-US" sz="2400" dirty="0">
                <a:solidFill>
                  <a:srgbClr val="7030A0"/>
                </a:solidFill>
              </a:rPr>
              <a:t>Independent user is responsible for the tool during non-office hours</a:t>
            </a:r>
          </a:p>
          <a:p>
            <a:pPr>
              <a:lnSpc>
                <a:spcPct val="200000"/>
              </a:lnSpc>
              <a:buFont typeface="Wingdings" panose="05000000000000000000" pitchFamily="2" charset="2"/>
              <a:buChar char="Ø"/>
            </a:pPr>
            <a:r>
              <a:rPr lang="en-US" sz="2400" u="sng" dirty="0">
                <a:solidFill>
                  <a:srgbClr val="FF0000"/>
                </a:solidFill>
              </a:rPr>
              <a:t>Undergo Re-orientation every year.</a:t>
            </a:r>
            <a:endParaRPr lang="en-IN" sz="1800" u="sng" dirty="0">
              <a:solidFill>
                <a:srgbClr val="FF0000"/>
              </a:solidFill>
            </a:endParaRPr>
          </a:p>
        </p:txBody>
      </p:sp>
      <p:grpSp>
        <p:nvGrpSpPr>
          <p:cNvPr id="7" name="Group 6">
            <a:extLst>
              <a:ext uri="{FF2B5EF4-FFF2-40B4-BE49-F238E27FC236}">
                <a16:creationId xmlns:a16="http://schemas.microsoft.com/office/drawing/2014/main" id="{199E7F02-AEC6-29CC-412D-3BC82C185142}"/>
              </a:ext>
            </a:extLst>
          </p:cNvPr>
          <p:cNvGrpSpPr/>
          <p:nvPr/>
        </p:nvGrpSpPr>
        <p:grpSpPr>
          <a:xfrm>
            <a:off x="5486400" y="1701018"/>
            <a:ext cx="3124199" cy="4114800"/>
            <a:chOff x="5943600" y="1676400"/>
            <a:chExt cx="3124199" cy="4114800"/>
          </a:xfrm>
        </p:grpSpPr>
        <p:pic>
          <p:nvPicPr>
            <p:cNvPr id="5" name="Picture 4">
              <a:extLst>
                <a:ext uri="{FF2B5EF4-FFF2-40B4-BE49-F238E27FC236}">
                  <a16:creationId xmlns:a16="http://schemas.microsoft.com/office/drawing/2014/main" id="{BBCE5143-13DC-36B5-C457-875C5FD021DA}"/>
                </a:ext>
              </a:extLst>
            </p:cNvPr>
            <p:cNvPicPr>
              <a:picLocks noChangeAspect="1"/>
            </p:cNvPicPr>
            <p:nvPr/>
          </p:nvPicPr>
          <p:blipFill>
            <a:blip r:embed="rId2"/>
            <a:stretch>
              <a:fillRect/>
            </a:stretch>
          </p:blipFill>
          <p:spPr>
            <a:xfrm>
              <a:off x="5943600" y="3200400"/>
              <a:ext cx="2362199" cy="2590800"/>
            </a:xfrm>
            <a:prstGeom prst="rect">
              <a:avLst/>
            </a:prstGeom>
          </p:spPr>
        </p:pic>
        <p:sp>
          <p:nvSpPr>
            <p:cNvPr id="6" name="Speech Bubble: Oval 5">
              <a:extLst>
                <a:ext uri="{FF2B5EF4-FFF2-40B4-BE49-F238E27FC236}">
                  <a16:creationId xmlns:a16="http://schemas.microsoft.com/office/drawing/2014/main" id="{328436A2-C2DE-FD1D-90F8-2671546CB51B}"/>
                </a:ext>
              </a:extLst>
            </p:cNvPr>
            <p:cNvSpPr/>
            <p:nvPr/>
          </p:nvSpPr>
          <p:spPr>
            <a:xfrm>
              <a:off x="6477001" y="1676400"/>
              <a:ext cx="2590798" cy="1524000"/>
            </a:xfrm>
            <a:prstGeom prst="wedgeEllipseCallou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We are responsible for the Tool during non-office hours</a:t>
              </a:r>
              <a:endParaRPr lang="en-IN" b="1" dirty="0">
                <a:solidFill>
                  <a:schemeClr val="tx1"/>
                </a:solidFill>
              </a:endParaRPr>
            </a:p>
          </p:txBody>
        </p:sp>
      </p:grpSp>
    </p:spTree>
    <p:extLst>
      <p:ext uri="{BB962C8B-B14F-4D97-AF65-F5344CB8AC3E}">
        <p14:creationId xmlns:p14="http://schemas.microsoft.com/office/powerpoint/2010/main" val="3359989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 y="0"/>
            <a:ext cx="8382000" cy="6629400"/>
            <a:chOff x="-59871" y="228600"/>
            <a:chExt cx="8670471" cy="6629400"/>
          </a:xfrm>
        </p:grpSpPr>
        <p:grpSp>
          <p:nvGrpSpPr>
            <p:cNvPr id="3" name="Group 44"/>
            <p:cNvGrpSpPr/>
            <p:nvPr/>
          </p:nvGrpSpPr>
          <p:grpSpPr>
            <a:xfrm>
              <a:off x="-59871" y="228600"/>
              <a:ext cx="8670471" cy="6629400"/>
              <a:chOff x="-706587" y="609600"/>
              <a:chExt cx="11430000" cy="8153400"/>
            </a:xfrm>
          </p:grpSpPr>
          <p:graphicFrame>
            <p:nvGraphicFramePr>
              <p:cNvPr id="40" name="Diagram 39"/>
              <p:cNvGraphicFramePr/>
              <p:nvPr/>
            </p:nvGraphicFramePr>
            <p:xfrm>
              <a:off x="-706587" y="609600"/>
              <a:ext cx="11430000" cy="815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TextBox 42"/>
              <p:cNvSpPr txBox="1"/>
              <p:nvPr/>
            </p:nvSpPr>
            <p:spPr>
              <a:xfrm>
                <a:off x="3498790" y="4264572"/>
                <a:ext cx="2414580" cy="543763"/>
              </a:xfrm>
              <a:prstGeom prst="rect">
                <a:avLst/>
              </a:prstGeom>
              <a:noFill/>
            </p:spPr>
            <p:txBody>
              <a:bodyPr wrap="square" lIns="128016" tIns="64008" rIns="128016" bIns="64008" rtlCol="0">
                <a:spAutoFit/>
              </a:bodyPr>
              <a:lstStyle/>
              <a:p>
                <a:pPr defTabSz="914290"/>
                <a:r>
                  <a:rPr lang="en-US" sz="2000" b="1" dirty="0">
                    <a:solidFill>
                      <a:prstClr val="black"/>
                    </a:solidFill>
                  </a:rPr>
                  <a:t>Minor spill</a:t>
                </a:r>
              </a:p>
            </p:txBody>
          </p:sp>
        </p:grpSp>
        <p:sp>
          <p:nvSpPr>
            <p:cNvPr id="44" name="TextBox 43"/>
            <p:cNvSpPr txBox="1"/>
            <p:nvPr/>
          </p:nvSpPr>
          <p:spPr>
            <a:xfrm>
              <a:off x="4800600" y="3213522"/>
              <a:ext cx="1905000" cy="400099"/>
            </a:xfrm>
            <a:prstGeom prst="rect">
              <a:avLst/>
            </a:prstGeom>
            <a:noFill/>
          </p:spPr>
          <p:txBody>
            <a:bodyPr wrap="square" lIns="91429" tIns="45715" rIns="91429" bIns="45715" rtlCol="0">
              <a:spAutoFit/>
            </a:bodyPr>
            <a:lstStyle/>
            <a:p>
              <a:pPr defTabSz="914290"/>
              <a:r>
                <a:rPr lang="en-US" sz="2000" b="1" dirty="0">
                  <a:solidFill>
                    <a:srgbClr val="FF0000"/>
                  </a:solidFill>
                </a:rPr>
                <a:t>Major spill</a:t>
              </a:r>
            </a:p>
          </p:txBody>
        </p:sp>
      </p:grpSp>
      <p:sp>
        <p:nvSpPr>
          <p:cNvPr id="8" name="TextBox 7"/>
          <p:cNvSpPr txBox="1"/>
          <p:nvPr/>
        </p:nvSpPr>
        <p:spPr>
          <a:xfrm>
            <a:off x="6477000" y="1"/>
            <a:ext cx="2667000" cy="3035988"/>
          </a:xfrm>
          <a:prstGeom prst="rect">
            <a:avLst/>
          </a:prstGeom>
          <a:noFill/>
        </p:spPr>
        <p:txBody>
          <a:bodyPr wrap="square" lIns="65306" tIns="32653" rIns="65306" bIns="32653" rtlCol="0">
            <a:spAutoFit/>
          </a:bodyPr>
          <a:lstStyle/>
          <a:p>
            <a:pPr defTabSz="914290"/>
            <a:r>
              <a:rPr lang="en-US" sz="2300" b="1" dirty="0">
                <a:solidFill>
                  <a:srgbClr val="C0504D">
                    <a:lumMod val="75000"/>
                  </a:srgbClr>
                </a:solidFill>
              </a:rPr>
              <a:t>Minor Spill Criteria</a:t>
            </a:r>
          </a:p>
          <a:p>
            <a:pPr marL="285750" indent="-285750" defTabSz="914290">
              <a:buFont typeface="Wingdings" panose="05000000000000000000" pitchFamily="2" charset="2"/>
              <a:buChar char="Ø"/>
            </a:pPr>
            <a:r>
              <a:rPr lang="en-US" sz="1700" dirty="0">
                <a:solidFill>
                  <a:prstClr val="black"/>
                </a:solidFill>
                <a:sym typeface="Symbol"/>
              </a:rPr>
              <a:t> </a:t>
            </a:r>
            <a:r>
              <a:rPr lang="en-US" sz="1700" dirty="0">
                <a:solidFill>
                  <a:prstClr val="black"/>
                </a:solidFill>
              </a:rPr>
              <a:t>Not in immediate danger of an explosion, fire or a health issue</a:t>
            </a:r>
          </a:p>
          <a:p>
            <a:pPr marL="285750" indent="-285750" defTabSz="914290">
              <a:buFont typeface="Wingdings" panose="05000000000000000000" pitchFamily="2" charset="2"/>
              <a:buChar char="Ø"/>
            </a:pPr>
            <a:r>
              <a:rPr lang="en-US" sz="1700" dirty="0">
                <a:solidFill>
                  <a:prstClr val="black"/>
                </a:solidFill>
              </a:rPr>
              <a:t>Not spreading further (is only on small area (&lt;2x2 ft) and is not HF</a:t>
            </a:r>
          </a:p>
          <a:p>
            <a:pPr marL="285750" indent="-285750" defTabSz="914290">
              <a:buFont typeface="Wingdings" panose="05000000000000000000" pitchFamily="2" charset="2"/>
              <a:buChar char="Ø"/>
            </a:pPr>
            <a:r>
              <a:rPr lang="en-US" sz="1700" dirty="0">
                <a:solidFill>
                  <a:prstClr val="black"/>
                </a:solidFill>
              </a:rPr>
              <a:t>Dangerous only by direct contact</a:t>
            </a:r>
          </a:p>
          <a:p>
            <a:pPr marL="285750" indent="-285750" defTabSz="914290">
              <a:buFont typeface="Wingdings" panose="05000000000000000000" pitchFamily="2" charset="2"/>
              <a:buChar char="Ø"/>
            </a:pPr>
            <a:r>
              <a:rPr lang="en-US" sz="1700" dirty="0">
                <a:solidFill>
                  <a:prstClr val="black"/>
                </a:solidFill>
              </a:rPr>
              <a:t>Can be managed by existing PPE</a:t>
            </a:r>
          </a:p>
        </p:txBody>
      </p:sp>
    </p:spTree>
    <p:extLst>
      <p:ext uri="{BB962C8B-B14F-4D97-AF65-F5344CB8AC3E}">
        <p14:creationId xmlns:p14="http://schemas.microsoft.com/office/powerpoint/2010/main" val="365874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rgbClr val="FF0000"/>
                </a:solidFill>
              </a:rPr>
              <a:t>Alarm Response</a:t>
            </a:r>
          </a:p>
        </p:txBody>
      </p:sp>
      <p:sp>
        <p:nvSpPr>
          <p:cNvPr id="3" name="Content Placeholder 2"/>
          <p:cNvSpPr>
            <a:spLocks noGrp="1"/>
          </p:cNvSpPr>
          <p:nvPr>
            <p:ph idx="1"/>
          </p:nvPr>
        </p:nvSpPr>
        <p:spPr>
          <a:xfrm>
            <a:off x="228600" y="1295400"/>
            <a:ext cx="8686800" cy="6019800"/>
          </a:xfrm>
        </p:spPr>
        <p:txBody>
          <a:bodyPr>
            <a:noAutofit/>
          </a:bodyPr>
          <a:lstStyle/>
          <a:p>
            <a:pPr algn="just">
              <a:lnSpc>
                <a:spcPct val="150000"/>
              </a:lnSpc>
            </a:pPr>
            <a:r>
              <a:rPr lang="en-US" dirty="0">
                <a:solidFill>
                  <a:srgbClr val="FF0000"/>
                </a:solidFill>
              </a:rPr>
              <a:t>If you hear Fire and Smoke alarm</a:t>
            </a:r>
          </a:p>
          <a:p>
            <a:pPr lvl="1" algn="just">
              <a:lnSpc>
                <a:spcPct val="150000"/>
              </a:lnSpc>
              <a:buNone/>
            </a:pPr>
            <a:r>
              <a:rPr lang="en-US" i="1" u="sng" dirty="0">
                <a:solidFill>
                  <a:schemeClr val="tx1"/>
                </a:solidFill>
              </a:rPr>
              <a:t>Emergency Action:</a:t>
            </a:r>
            <a:endParaRPr lang="en-US" b="1" i="1" u="sng" dirty="0">
              <a:solidFill>
                <a:schemeClr val="tx1"/>
              </a:solidFill>
            </a:endParaRPr>
          </a:p>
          <a:p>
            <a:pPr lvl="1" algn="just">
              <a:lnSpc>
                <a:spcPct val="150000"/>
              </a:lnSpc>
            </a:pPr>
            <a:r>
              <a:rPr lang="en-US" dirty="0">
                <a:solidFill>
                  <a:schemeClr val="tx1"/>
                </a:solidFill>
              </a:rPr>
              <a:t>Evacuate through the nearest exit without wasting time and wait near the Assembly for the headcount</a:t>
            </a:r>
          </a:p>
          <a:p>
            <a:pPr algn="just">
              <a:lnSpc>
                <a:spcPct val="150000"/>
              </a:lnSpc>
            </a:pPr>
            <a:r>
              <a:rPr lang="en-US" b="1" dirty="0">
                <a:solidFill>
                  <a:srgbClr val="FF0000"/>
                </a:solidFill>
              </a:rPr>
              <a:t>Gas alarms</a:t>
            </a:r>
          </a:p>
          <a:p>
            <a:pPr lvl="1" algn="just">
              <a:lnSpc>
                <a:spcPct val="150000"/>
              </a:lnSpc>
            </a:pPr>
            <a:r>
              <a:rPr lang="en-US" dirty="0">
                <a:solidFill>
                  <a:schemeClr val="accent1">
                    <a:lumMod val="50000"/>
                  </a:schemeClr>
                </a:solidFill>
                <a:latin typeface="+mn-lt"/>
                <a:cs typeface="Arial" panose="020B0604020202020204" pitchFamily="34" charset="0"/>
              </a:rPr>
              <a:t>Specific to equipment, mainly LPCVD and Diffusion furnace, </a:t>
            </a:r>
          </a:p>
          <a:p>
            <a:pPr lvl="1" algn="just">
              <a:lnSpc>
                <a:spcPct val="150000"/>
              </a:lnSpc>
            </a:pPr>
            <a:r>
              <a:rPr lang="en-US" dirty="0">
                <a:solidFill>
                  <a:schemeClr val="accent1">
                    <a:lumMod val="50000"/>
                  </a:schemeClr>
                </a:solidFill>
                <a:latin typeface="+mn-lt"/>
                <a:cs typeface="Arial" panose="020B0604020202020204" pitchFamily="34" charset="0"/>
              </a:rPr>
              <a:t>NEED TO INFORM BMS SINCE IT IS ONLY A TOOL ALARM AND NOT CONNECTED WITH BMS</a:t>
            </a:r>
          </a:p>
          <a:p>
            <a:pPr lvl="1" algn="just">
              <a:lnSpc>
                <a:spcPct val="150000"/>
              </a:lnSpc>
              <a:buNone/>
            </a:pPr>
            <a:r>
              <a:rPr lang="en-US" b="1" i="1" u="sng" dirty="0">
                <a:solidFill>
                  <a:srgbClr val="FF0000"/>
                </a:solidFill>
              </a:rPr>
              <a:t>Emergency Action:</a:t>
            </a:r>
          </a:p>
          <a:p>
            <a:pPr lvl="1" algn="just">
              <a:lnSpc>
                <a:spcPct val="150000"/>
              </a:lnSpc>
            </a:pPr>
            <a:r>
              <a:rPr lang="en-US" sz="2000" b="1" dirty="0">
                <a:solidFill>
                  <a:srgbClr val="FF0000"/>
                </a:solidFill>
              </a:rPr>
              <a:t>Evacuate immediately through the emergency exit</a:t>
            </a:r>
          </a:p>
          <a:p>
            <a:pPr lvl="1" algn="just">
              <a:lnSpc>
                <a:spcPct val="150000"/>
              </a:lnSpc>
            </a:pPr>
            <a:r>
              <a:rPr lang="en-US" sz="2000" dirty="0">
                <a:solidFill>
                  <a:srgbClr val="FF0000"/>
                </a:solidFill>
              </a:rPr>
              <a:t>Inform BMS by calling 115 from the cleanroom outside corridor phones</a:t>
            </a:r>
          </a:p>
        </p:txBody>
      </p:sp>
      <p:sp>
        <p:nvSpPr>
          <p:cNvPr id="4" name="Rectangle 3"/>
          <p:cNvSpPr/>
          <p:nvPr/>
        </p:nvSpPr>
        <p:spPr>
          <a:xfrm>
            <a:off x="228600" y="6019800"/>
            <a:ext cx="7391400" cy="50783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b="1" dirty="0">
                <a:solidFill>
                  <a:srgbClr val="FF0000"/>
                </a:solidFill>
                <a:latin typeface="Calibri"/>
                <a:cs typeface="Calibri"/>
              </a:rPr>
              <a:t>Evacuate cleanroom if power does not restore in 2 min</a:t>
            </a:r>
          </a:p>
        </p:txBody>
      </p:sp>
    </p:spTree>
    <p:extLst>
      <p:ext uri="{BB962C8B-B14F-4D97-AF65-F5344CB8AC3E}">
        <p14:creationId xmlns:p14="http://schemas.microsoft.com/office/powerpoint/2010/main" val="3441463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A1A-A0AB-6869-4AAD-1B3775AA6B30}"/>
              </a:ext>
            </a:extLst>
          </p:cNvPr>
          <p:cNvSpPr>
            <a:spLocks noGrp="1"/>
          </p:cNvSpPr>
          <p:nvPr>
            <p:ph type="title"/>
          </p:nvPr>
        </p:nvSpPr>
        <p:spPr/>
        <p:txBody>
          <a:bodyPr/>
          <a:lstStyle/>
          <a:p>
            <a:r>
              <a:rPr lang="en-US" dirty="0"/>
              <a:t>HF spill on Body</a:t>
            </a:r>
            <a:endParaRPr lang="en-IN" dirty="0"/>
          </a:p>
        </p:txBody>
      </p:sp>
      <p:grpSp>
        <p:nvGrpSpPr>
          <p:cNvPr id="4" name="Group 3">
            <a:extLst>
              <a:ext uri="{FF2B5EF4-FFF2-40B4-BE49-F238E27FC236}">
                <a16:creationId xmlns:a16="http://schemas.microsoft.com/office/drawing/2014/main" id="{FB09D321-B822-7BB6-5F40-46B9E8715A8B}"/>
              </a:ext>
            </a:extLst>
          </p:cNvPr>
          <p:cNvGrpSpPr/>
          <p:nvPr/>
        </p:nvGrpSpPr>
        <p:grpSpPr>
          <a:xfrm>
            <a:off x="927261" y="1371600"/>
            <a:ext cx="7959002" cy="5486400"/>
            <a:chOff x="54429" y="326572"/>
            <a:chExt cx="8606959" cy="5932714"/>
          </a:xfrm>
        </p:grpSpPr>
        <p:graphicFrame>
          <p:nvGraphicFramePr>
            <p:cNvPr id="5" name="Diagram 4">
              <a:extLst>
                <a:ext uri="{FF2B5EF4-FFF2-40B4-BE49-F238E27FC236}">
                  <a16:creationId xmlns:a16="http://schemas.microsoft.com/office/drawing/2014/main" id="{F149031A-EEFC-BCCD-5B10-7414DDC93EC4}"/>
                </a:ext>
              </a:extLst>
            </p:cNvPr>
            <p:cNvGraphicFramePr/>
            <p:nvPr>
              <p:extLst>
                <p:ext uri="{D42A27DB-BD31-4B8C-83A1-F6EECF244321}">
                  <p14:modId xmlns:p14="http://schemas.microsoft.com/office/powerpoint/2010/main" val="2236263165"/>
                </p:ext>
              </p:extLst>
            </p:nvPr>
          </p:nvGraphicFramePr>
          <p:xfrm>
            <a:off x="54429" y="326572"/>
            <a:ext cx="7239000" cy="5932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F78EA3F0-C4BE-0595-A8C2-C5BB618B3785}"/>
                </a:ext>
              </a:extLst>
            </p:cNvPr>
            <p:cNvSpPr/>
            <p:nvPr/>
          </p:nvSpPr>
          <p:spPr>
            <a:xfrm>
              <a:off x="6096000" y="3352800"/>
              <a:ext cx="2122714" cy="16872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defTabSz="914290"/>
              <a:r>
                <a:rPr lang="en-US" dirty="0">
                  <a:solidFill>
                    <a:prstClr val="white"/>
                  </a:solidFill>
                </a:rPr>
                <a:t>Continue to apply until you reach health </a:t>
              </a:r>
              <a:r>
                <a:rPr lang="en-US" dirty="0" err="1">
                  <a:solidFill>
                    <a:prstClr val="white"/>
                  </a:solidFill>
                </a:rPr>
                <a:t>centre</a:t>
              </a:r>
              <a:endParaRPr lang="en-US" dirty="0">
                <a:solidFill>
                  <a:prstClr val="white"/>
                </a:solidFill>
              </a:endParaRPr>
            </a:p>
          </p:txBody>
        </p:sp>
        <p:sp>
          <p:nvSpPr>
            <p:cNvPr id="7" name="TextBox 6">
              <a:extLst>
                <a:ext uri="{FF2B5EF4-FFF2-40B4-BE49-F238E27FC236}">
                  <a16:creationId xmlns:a16="http://schemas.microsoft.com/office/drawing/2014/main" id="{FF2BE5C9-9564-0281-446A-BECB8BDC8F21}"/>
                </a:ext>
              </a:extLst>
            </p:cNvPr>
            <p:cNvSpPr txBox="1"/>
            <p:nvPr/>
          </p:nvSpPr>
          <p:spPr>
            <a:xfrm>
              <a:off x="4288376" y="1533235"/>
              <a:ext cx="4373012" cy="399377"/>
            </a:xfrm>
            <a:prstGeom prst="rect">
              <a:avLst/>
            </a:prstGeom>
            <a:solidFill>
              <a:srgbClr val="FF0000"/>
            </a:solidFill>
            <a:ln>
              <a:solidFill>
                <a:schemeClr val="tx1"/>
              </a:solidFill>
            </a:ln>
          </p:spPr>
          <p:txBody>
            <a:bodyPr wrap="none" rtlCol="0">
              <a:spAutoFit/>
            </a:bodyPr>
            <a:lstStyle/>
            <a:p>
              <a:r>
                <a:rPr lang="en-IN" dirty="0"/>
                <a:t>Remove Contaminated Gloves/ clothing's</a:t>
              </a:r>
            </a:p>
          </p:txBody>
        </p:sp>
      </p:grpSp>
    </p:spTree>
    <p:extLst>
      <p:ext uri="{BB962C8B-B14F-4D97-AF65-F5344CB8AC3E}">
        <p14:creationId xmlns:p14="http://schemas.microsoft.com/office/powerpoint/2010/main" val="865367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72A8-0BDB-E4C4-23F1-0FF31E280074}"/>
              </a:ext>
            </a:extLst>
          </p:cNvPr>
          <p:cNvSpPr>
            <a:spLocks noGrp="1"/>
          </p:cNvSpPr>
          <p:nvPr>
            <p:ph type="title"/>
          </p:nvPr>
        </p:nvSpPr>
        <p:spPr/>
        <p:txBody>
          <a:bodyPr/>
          <a:lstStyle/>
          <a:p>
            <a:r>
              <a:rPr lang="en-IN" b="1" dirty="0">
                <a:solidFill>
                  <a:srgbClr val="C00000"/>
                </a:solidFill>
              </a:rPr>
              <a:t>            List of emergency personnel and Local officials</a:t>
            </a:r>
          </a:p>
        </p:txBody>
      </p:sp>
      <p:graphicFrame>
        <p:nvGraphicFramePr>
          <p:cNvPr id="14" name="Table 13">
            <a:extLst>
              <a:ext uri="{FF2B5EF4-FFF2-40B4-BE49-F238E27FC236}">
                <a16:creationId xmlns:a16="http://schemas.microsoft.com/office/drawing/2014/main" id="{737236CE-E28B-29A1-8D8E-E16A4C7B931E}"/>
              </a:ext>
            </a:extLst>
          </p:cNvPr>
          <p:cNvGraphicFramePr>
            <a:graphicFrameLocks noGrp="1"/>
          </p:cNvGraphicFramePr>
          <p:nvPr>
            <p:extLst>
              <p:ext uri="{D42A27DB-BD31-4B8C-83A1-F6EECF244321}">
                <p14:modId xmlns:p14="http://schemas.microsoft.com/office/powerpoint/2010/main" val="580407286"/>
              </p:ext>
            </p:extLst>
          </p:nvPr>
        </p:nvGraphicFramePr>
        <p:xfrm>
          <a:off x="212725" y="1828800"/>
          <a:ext cx="8718549" cy="4586940"/>
        </p:xfrm>
        <a:graphic>
          <a:graphicData uri="http://schemas.openxmlformats.org/drawingml/2006/table">
            <a:tbl>
              <a:tblPr/>
              <a:tblGrid>
                <a:gridCol w="1759449">
                  <a:extLst>
                    <a:ext uri="{9D8B030D-6E8A-4147-A177-3AD203B41FA5}">
                      <a16:colId xmlns:a16="http://schemas.microsoft.com/office/drawing/2014/main" val="4011670038"/>
                    </a:ext>
                  </a:extLst>
                </a:gridCol>
                <a:gridCol w="3479550">
                  <a:extLst>
                    <a:ext uri="{9D8B030D-6E8A-4147-A177-3AD203B41FA5}">
                      <a16:colId xmlns:a16="http://schemas.microsoft.com/office/drawing/2014/main" val="528445128"/>
                    </a:ext>
                  </a:extLst>
                </a:gridCol>
                <a:gridCol w="3479550">
                  <a:extLst>
                    <a:ext uri="{9D8B030D-6E8A-4147-A177-3AD203B41FA5}">
                      <a16:colId xmlns:a16="http://schemas.microsoft.com/office/drawing/2014/main" val="1465348759"/>
                    </a:ext>
                  </a:extLst>
                </a:gridCol>
              </a:tblGrid>
              <a:tr h="224850">
                <a:tc>
                  <a:txBody>
                    <a:bodyPr/>
                    <a:lstStyle/>
                    <a:p>
                      <a:pPr algn="l" fontAlgn="auto"/>
                      <a:r>
                        <a:rPr lang="en-IN" sz="1000" b="1" i="0">
                          <a:solidFill>
                            <a:srgbClr val="000000"/>
                          </a:solidFill>
                          <a:effectLst/>
                          <a:highlight>
                            <a:srgbClr val="E9EDF4"/>
                          </a:highlight>
                          <a:latin typeface="Calibri" panose="020F0502020204030204" pitchFamily="34" charset="0"/>
                        </a:rPr>
                        <a:t>​</a:t>
                      </a: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1" i="0">
                          <a:solidFill>
                            <a:srgbClr val="000000"/>
                          </a:solidFill>
                          <a:effectLst/>
                          <a:highlight>
                            <a:srgbClr val="E9EDF4"/>
                          </a:highlight>
                          <a:latin typeface="Calibri" panose="020F0502020204030204" pitchFamily="34" charset="0"/>
                        </a:rPr>
                        <a:t>Contact​</a:t>
                      </a:r>
                      <a:endParaRPr lang="en-IN" sz="1300" b="1"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1" i="0">
                          <a:solidFill>
                            <a:srgbClr val="000000"/>
                          </a:solidFill>
                          <a:effectLst/>
                          <a:highlight>
                            <a:srgbClr val="E9EDF4"/>
                          </a:highlight>
                          <a:latin typeface="Calibri" panose="020F0502020204030204" pitchFamily="34" charset="0"/>
                        </a:rPr>
                        <a:t>Number​</a:t>
                      </a:r>
                      <a:endParaRPr lang="en-IN" sz="1300" b="1"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050080638"/>
                  </a:ext>
                </a:extLst>
              </a:tr>
              <a:tr h="224850">
                <a:tc rowSpan="10">
                  <a:txBody>
                    <a:bodyPr/>
                    <a:lstStyle/>
                    <a:p>
                      <a:pPr algn="ctr" fontAlgn="base"/>
                      <a:r>
                        <a:rPr lang="en-IN" sz="1000" b="0" i="0">
                          <a:solidFill>
                            <a:srgbClr val="000000"/>
                          </a:solidFill>
                          <a:effectLst/>
                          <a:highlight>
                            <a:srgbClr val="E9EDF4"/>
                          </a:highlight>
                          <a:latin typeface="Calibri" panose="020F0502020204030204" pitchFamily="34" charset="0"/>
                        </a:rPr>
                        <a:t>IISc​</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ERT Team​</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EPABX: 115 P: 080-23229333-24​</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432419433"/>
                  </a:ext>
                </a:extLst>
              </a:tr>
              <a:tr h="382245">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Engineering​</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s-ES" sz="1000" b="0" i="0">
                          <a:solidFill>
                            <a:srgbClr val="000000"/>
                          </a:solidFill>
                          <a:effectLst/>
                          <a:highlight>
                            <a:srgbClr val="E9EDF4"/>
                          </a:highlight>
                          <a:latin typeface="Calibri" panose="020F0502020204030204" pitchFamily="34" charset="0"/>
                        </a:rPr>
                        <a:t>EPABX: 128/114/113 P: 8971118917, 9535550474, 9901011042, 7795385941​</a:t>
                      </a:r>
                      <a:endParaRPr lang="es-ES"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4069401381"/>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IISc safety control room​</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5555, (080-22935555)​</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571977871"/>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IISc Security​</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080-22932400/080-22932225       CSO: 9845450888​</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353444672"/>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ICU on Wheels (IISc)​</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8147665421​</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415866210"/>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OLSEH Office​</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080-22933199​</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386679882"/>
                  </a:ext>
                </a:extLst>
              </a:tr>
              <a:tr h="382245">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IISc Health center/Ambulance​</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080-22932390/080-22932227   CMO: 9845109752 MO-9448430922 ​</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50356500"/>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CCMD​</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2345, 2206 ​</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41696294"/>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Electrical Engineer​</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9448697395, 9663071172​</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292298139"/>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Estate officer​</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9845376377​</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907807059"/>
                  </a:ext>
                </a:extLst>
              </a:tr>
              <a:tr h="224850">
                <a:tc rowSpan="8">
                  <a:txBody>
                    <a:bodyPr/>
                    <a:lstStyle/>
                    <a:p>
                      <a:pPr algn="ctr" fontAlgn="base"/>
                      <a:r>
                        <a:rPr lang="en-IN" sz="1000" b="0" i="0">
                          <a:solidFill>
                            <a:srgbClr val="000000"/>
                          </a:solidFill>
                          <a:effectLst/>
                          <a:highlight>
                            <a:srgbClr val="E9EDF4"/>
                          </a:highlight>
                          <a:latin typeface="Calibri" panose="020F0502020204030204" pitchFamily="34" charset="0"/>
                        </a:rPr>
                        <a:t>Outside​</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Yeshwanthpur fire station​</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080-101, 080-22971544​</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864013700"/>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Sadashivanagara police station​</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080-100, 080-22942589​</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569508688"/>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Ambulance​</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080-102 080-108​</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873419436"/>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Mallya Hospital​</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080-22242325​</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253435788"/>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M. S. Ramaiah Hospital​</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080-23608888​</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63037299"/>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Manipal Hospital​</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080-25211200 ​</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907091019"/>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Columbia Asia​</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a:solidFill>
                            <a:srgbClr val="000000"/>
                          </a:solidFill>
                          <a:effectLst/>
                          <a:highlight>
                            <a:srgbClr val="E9EDF4"/>
                          </a:highlight>
                          <a:latin typeface="Calibri" panose="020F0502020204030204" pitchFamily="34" charset="0"/>
                        </a:rPr>
                        <a:t>080-39898969​</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113134527"/>
                  </a:ext>
                </a:extLst>
              </a:tr>
              <a:tr h="224850">
                <a:tc vMerge="1">
                  <a:txBody>
                    <a:bodyPr/>
                    <a:lstStyle/>
                    <a:p>
                      <a:endParaRPr lang="en-IN"/>
                    </a:p>
                  </a:txBody>
                  <a:tcPr/>
                </a:tc>
                <a:tc>
                  <a:txBody>
                    <a:bodyPr/>
                    <a:lstStyle/>
                    <a:p>
                      <a:pPr algn="l" fontAlgn="base"/>
                      <a:r>
                        <a:rPr lang="en-IN" sz="1000" b="0" i="0">
                          <a:solidFill>
                            <a:srgbClr val="000000"/>
                          </a:solidFill>
                          <a:effectLst/>
                          <a:highlight>
                            <a:srgbClr val="E9EDF4"/>
                          </a:highlight>
                          <a:latin typeface="Calibri" panose="020F0502020204030204" pitchFamily="34" charset="0"/>
                        </a:rPr>
                        <a:t>Narayana Hrudayalaya​</a:t>
                      </a:r>
                      <a:endParaRPr lang="en-IN" sz="1300" b="0" i="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tc>
                  <a:txBody>
                    <a:bodyPr/>
                    <a:lstStyle/>
                    <a:p>
                      <a:pPr algn="l" fontAlgn="base"/>
                      <a:r>
                        <a:rPr lang="en-IN" sz="1000" b="0" i="0" dirty="0">
                          <a:solidFill>
                            <a:srgbClr val="000000"/>
                          </a:solidFill>
                          <a:effectLst/>
                          <a:highlight>
                            <a:srgbClr val="E9EDF4"/>
                          </a:highlight>
                          <a:latin typeface="Calibri" panose="020F0502020204030204" pitchFamily="34" charset="0"/>
                        </a:rPr>
                        <a:t>080-27835000-18​</a:t>
                      </a:r>
                      <a:endParaRPr lang="en-IN" sz="1300" b="0" i="0" dirty="0">
                        <a:solidFill>
                          <a:srgbClr val="000000"/>
                        </a:solidFill>
                        <a:effectLst/>
                        <a:highlight>
                          <a:srgbClr val="E9EDF4"/>
                        </a:highlight>
                      </a:endParaRPr>
                    </a:p>
                  </a:txBody>
                  <a:tcPr marL="67455" marR="67455" marT="33727" marB="33727"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021555404"/>
                  </a:ext>
                </a:extLst>
              </a:tr>
            </a:tbl>
          </a:graphicData>
        </a:graphic>
      </p:graphicFrame>
      <p:sp>
        <p:nvSpPr>
          <p:cNvPr id="15" name="Rectangle 2">
            <a:extLst>
              <a:ext uri="{FF2B5EF4-FFF2-40B4-BE49-F238E27FC236}">
                <a16:creationId xmlns:a16="http://schemas.microsoft.com/office/drawing/2014/main" id="{06032088-92AC-B641-C3D6-3A86EA87717A}"/>
              </a:ext>
            </a:extLst>
          </p:cNvPr>
          <p:cNvSpPr>
            <a:spLocks noChangeArrowheads="1"/>
          </p:cNvSpPr>
          <p:nvPr/>
        </p:nvSpPr>
        <p:spPr bwMode="auto">
          <a:xfrm>
            <a:off x="212725" y="18283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8439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90AFD5-EEC1-EDCA-A81D-C06E76E78CB6}"/>
              </a:ext>
            </a:extLst>
          </p:cNvPr>
          <p:cNvGrpSpPr/>
          <p:nvPr/>
        </p:nvGrpSpPr>
        <p:grpSpPr>
          <a:xfrm>
            <a:off x="762000" y="1371600"/>
            <a:ext cx="7543800" cy="5380075"/>
            <a:chOff x="762000" y="1371600"/>
            <a:chExt cx="7543800" cy="5380075"/>
          </a:xfrm>
        </p:grpSpPr>
        <p:pic>
          <p:nvPicPr>
            <p:cNvPr id="6" name="Picture 5">
              <a:extLst>
                <a:ext uri="{FF2B5EF4-FFF2-40B4-BE49-F238E27FC236}">
                  <a16:creationId xmlns:a16="http://schemas.microsoft.com/office/drawing/2014/main" id="{9550D6A6-5E2F-0246-325F-937D207F673D}"/>
                </a:ext>
              </a:extLst>
            </p:cNvPr>
            <p:cNvPicPr>
              <a:picLocks noChangeAspect="1"/>
            </p:cNvPicPr>
            <p:nvPr/>
          </p:nvPicPr>
          <p:blipFill>
            <a:blip r:embed="rId2"/>
            <a:stretch>
              <a:fillRect/>
            </a:stretch>
          </p:blipFill>
          <p:spPr>
            <a:xfrm>
              <a:off x="762000" y="1371600"/>
              <a:ext cx="7543800" cy="2743200"/>
            </a:xfrm>
            <a:prstGeom prst="rect">
              <a:avLst/>
            </a:prstGeom>
          </p:spPr>
        </p:pic>
        <p:pic>
          <p:nvPicPr>
            <p:cNvPr id="10" name="Picture 9">
              <a:extLst>
                <a:ext uri="{FF2B5EF4-FFF2-40B4-BE49-F238E27FC236}">
                  <a16:creationId xmlns:a16="http://schemas.microsoft.com/office/drawing/2014/main" id="{87CF6F5B-58C3-11B7-AAE7-34AA8E1AA0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9885" y="4221124"/>
              <a:ext cx="2544230" cy="2530551"/>
            </a:xfrm>
            <a:prstGeom prst="rect">
              <a:avLst/>
            </a:prstGeom>
          </p:spPr>
        </p:pic>
      </p:grpSp>
    </p:spTree>
    <p:extLst>
      <p:ext uri="{BB962C8B-B14F-4D97-AF65-F5344CB8AC3E}">
        <p14:creationId xmlns:p14="http://schemas.microsoft.com/office/powerpoint/2010/main" val="64962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56CA6-EFC8-1C47-E1BA-9E2CF050888E}"/>
              </a:ext>
            </a:extLst>
          </p:cNvPr>
          <p:cNvSpPr>
            <a:spLocks noGrp="1"/>
          </p:cNvSpPr>
          <p:nvPr>
            <p:ph idx="1"/>
          </p:nvPr>
        </p:nvSpPr>
        <p:spPr/>
        <p:txBody>
          <a:bodyPr>
            <a:normAutofit fontScale="92500"/>
          </a:bodyPr>
          <a:lstStyle/>
          <a:p>
            <a:pPr>
              <a:lnSpc>
                <a:spcPct val="150000"/>
              </a:lnSpc>
            </a:pPr>
            <a:r>
              <a:rPr lang="en-IN" dirty="0">
                <a:solidFill>
                  <a:srgbClr val="FF0000"/>
                </a:solidFill>
              </a:rPr>
              <a:t>During Non-office Hours, if you see fire or smoke inside the cleanroom</a:t>
            </a:r>
          </a:p>
          <a:p>
            <a:pPr marL="0" indent="0">
              <a:lnSpc>
                <a:spcPct val="150000"/>
              </a:lnSpc>
              <a:buNone/>
            </a:pPr>
            <a:r>
              <a:rPr lang="en-IN" dirty="0"/>
              <a:t>	</a:t>
            </a:r>
            <a:r>
              <a:rPr lang="en-IN" dirty="0">
                <a:solidFill>
                  <a:schemeClr val="accent1">
                    <a:lumMod val="50000"/>
                  </a:schemeClr>
                </a:solidFill>
              </a:rPr>
              <a:t>-</a:t>
            </a:r>
            <a:r>
              <a:rPr lang="en-IN" sz="1600" dirty="0">
                <a:solidFill>
                  <a:schemeClr val="accent1">
                    <a:lumMod val="50000"/>
                  </a:schemeClr>
                </a:solidFill>
              </a:rPr>
              <a:t>Press the Panic button nearby</a:t>
            </a:r>
          </a:p>
          <a:p>
            <a:pPr marL="0" indent="0">
              <a:lnSpc>
                <a:spcPct val="150000"/>
              </a:lnSpc>
              <a:buNone/>
            </a:pPr>
            <a:r>
              <a:rPr lang="en-IN" sz="1600" dirty="0">
                <a:solidFill>
                  <a:schemeClr val="accent1">
                    <a:lumMod val="50000"/>
                  </a:schemeClr>
                </a:solidFill>
              </a:rPr>
              <a:t>	-</a:t>
            </a:r>
            <a:r>
              <a:rPr lang="en-US" sz="1600" dirty="0">
                <a:solidFill>
                  <a:schemeClr val="accent1">
                    <a:lumMod val="50000"/>
                  </a:schemeClr>
                </a:solidFill>
              </a:rPr>
              <a:t>Evacuate through the nearest exit and wait near the Assembly for the head count</a:t>
            </a:r>
          </a:p>
          <a:p>
            <a:pPr>
              <a:lnSpc>
                <a:spcPct val="150000"/>
              </a:lnSpc>
            </a:pPr>
            <a:r>
              <a:rPr lang="en-IN" dirty="0">
                <a:solidFill>
                  <a:srgbClr val="FF0000"/>
                </a:solidFill>
              </a:rPr>
              <a:t>During Non-office Hours, if you see fire or smoke in the Tool.</a:t>
            </a:r>
          </a:p>
          <a:p>
            <a:pPr marL="0" marR="0" lvl="0" indent="0" algn="l" defTabSz="457200" rtl="0" eaLnBrk="1" fontAlgn="auto" latinLnBrk="0" hangingPunct="1">
              <a:lnSpc>
                <a:spcPct val="150000"/>
              </a:lnSpc>
              <a:spcBef>
                <a:spcPct val="20000"/>
              </a:spcBef>
              <a:spcAft>
                <a:spcPts val="0"/>
              </a:spcAft>
              <a:buClrTx/>
              <a:buSzPct val="100000"/>
              <a:buFont typeface="Arial"/>
              <a:buNone/>
              <a:tabLst/>
              <a:defRPr/>
            </a:pPr>
            <a:r>
              <a:rPr kumimoji="0" lang="en-IN" sz="1600" b="1" i="0" u="none" strike="noStrike" kern="1200" cap="none" spc="0" normalizeH="0" baseline="0" noProof="0" dirty="0">
                <a:ln>
                  <a:noFill/>
                </a:ln>
                <a:solidFill>
                  <a:srgbClr val="7030A0"/>
                </a:solidFill>
                <a:effectLst/>
                <a:uLnTx/>
                <a:uFillTx/>
                <a:latin typeface="Calibri"/>
                <a:ea typeface="+mn-ea"/>
                <a:cs typeface="Calibri"/>
              </a:rPr>
              <a:t>          -</a:t>
            </a:r>
            <a:r>
              <a:rPr kumimoji="0" lang="en-IN" sz="1600" b="1" i="0" u="none" strike="noStrike" kern="1200" cap="none" spc="0" normalizeH="0" baseline="0" noProof="0" dirty="0">
                <a:ln>
                  <a:noFill/>
                </a:ln>
                <a:solidFill>
                  <a:schemeClr val="accent1">
                    <a:lumMod val="50000"/>
                  </a:schemeClr>
                </a:solidFill>
                <a:effectLst/>
                <a:uLnTx/>
                <a:uFillTx/>
                <a:latin typeface="Calibri"/>
                <a:ea typeface="+mn-ea"/>
                <a:cs typeface="Calibri"/>
              </a:rPr>
              <a:t>Press the EMO of the Tool.</a:t>
            </a:r>
          </a:p>
          <a:p>
            <a:pPr marL="0" marR="0" lvl="0" indent="0" algn="l" defTabSz="457200" rtl="0" eaLnBrk="1" fontAlgn="auto" latinLnBrk="0" hangingPunct="1">
              <a:lnSpc>
                <a:spcPct val="150000"/>
              </a:lnSpc>
              <a:spcBef>
                <a:spcPct val="20000"/>
              </a:spcBef>
              <a:spcAft>
                <a:spcPts val="0"/>
              </a:spcAft>
              <a:buClrTx/>
              <a:buSzPct val="100000"/>
              <a:buFont typeface="Arial"/>
              <a:buNone/>
              <a:tabLst/>
              <a:defRPr/>
            </a:pPr>
            <a:r>
              <a:rPr lang="en-IN" sz="1600" dirty="0">
                <a:solidFill>
                  <a:schemeClr val="accent1">
                    <a:lumMod val="50000"/>
                  </a:schemeClr>
                </a:solidFill>
              </a:rPr>
              <a:t>	-Press Panic button nearby</a:t>
            </a:r>
            <a:endParaRPr kumimoji="0" lang="en-IN" sz="1600" b="1" i="0" u="none" strike="noStrike" kern="1200" cap="none" spc="0" normalizeH="0" baseline="0" noProof="0" dirty="0">
              <a:ln>
                <a:noFill/>
              </a:ln>
              <a:solidFill>
                <a:schemeClr val="accent1">
                  <a:lumMod val="50000"/>
                </a:schemeClr>
              </a:solidFill>
              <a:effectLst/>
              <a:uLnTx/>
              <a:uFillTx/>
              <a:latin typeface="Calibri"/>
              <a:ea typeface="+mn-ea"/>
              <a:cs typeface="Calibri"/>
            </a:endParaRPr>
          </a:p>
          <a:p>
            <a:pPr marL="0" marR="0" lvl="0" indent="0" algn="l" defTabSz="457200" rtl="0" eaLnBrk="1" fontAlgn="auto" latinLnBrk="0" hangingPunct="1">
              <a:lnSpc>
                <a:spcPct val="150000"/>
              </a:lnSpc>
              <a:spcBef>
                <a:spcPct val="20000"/>
              </a:spcBef>
              <a:spcAft>
                <a:spcPts val="0"/>
              </a:spcAft>
              <a:buClrTx/>
              <a:buSzPct val="100000"/>
              <a:buFont typeface="Arial"/>
              <a:buNone/>
              <a:tabLst/>
              <a:defRPr/>
            </a:pPr>
            <a:r>
              <a:rPr lang="en-IN" sz="1600" dirty="0">
                <a:solidFill>
                  <a:schemeClr val="accent1">
                    <a:lumMod val="50000"/>
                  </a:schemeClr>
                </a:solidFill>
              </a:rPr>
              <a:t>	-</a:t>
            </a:r>
            <a:r>
              <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Calibri"/>
              </a:rPr>
              <a:t> Evacuate through the nearest exit </a:t>
            </a:r>
          </a:p>
          <a:p>
            <a:pPr marL="0" marR="0" lvl="0" indent="0" algn="l" defTabSz="457200" rtl="0" eaLnBrk="1" fontAlgn="auto" latinLnBrk="0" hangingPunct="1">
              <a:lnSpc>
                <a:spcPct val="150000"/>
              </a:lnSpc>
              <a:spcBef>
                <a:spcPct val="20000"/>
              </a:spcBef>
              <a:spcAft>
                <a:spcPts val="0"/>
              </a:spcAft>
              <a:buClrTx/>
              <a:buSzPct val="100000"/>
              <a:buFont typeface="Arial"/>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Calibri"/>
              </a:rPr>
              <a:t>	-</a:t>
            </a:r>
            <a:r>
              <a:rPr lang="en-IN" sz="1600" dirty="0">
                <a:solidFill>
                  <a:schemeClr val="accent1">
                    <a:lumMod val="50000"/>
                  </a:schemeClr>
                </a:solidFill>
              </a:rPr>
              <a:t> Inform BMS</a:t>
            </a:r>
            <a:endPar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Calibri"/>
            </a:endParaRPr>
          </a:p>
          <a:p>
            <a:pPr marL="0" marR="0" lvl="0" indent="0" algn="l" defTabSz="457200" rtl="0" eaLnBrk="1" fontAlgn="auto" latinLnBrk="0" hangingPunct="1">
              <a:lnSpc>
                <a:spcPct val="150000"/>
              </a:lnSpc>
              <a:spcBef>
                <a:spcPct val="20000"/>
              </a:spcBef>
              <a:spcAft>
                <a:spcPts val="0"/>
              </a:spcAft>
              <a:buClrTx/>
              <a:buSzPct val="100000"/>
              <a:buFont typeface="Arial"/>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Calibri"/>
              </a:rPr>
              <a:t>          -Wait near the Safe Assembly point which is right front of the </a:t>
            </a:r>
            <a:r>
              <a:rPr kumimoji="0" lang="en-US" sz="1600" b="1" i="0" u="none" strike="noStrike" kern="1200" cap="none" spc="0" normalizeH="0" baseline="0" noProof="0" dirty="0" err="1">
                <a:ln>
                  <a:noFill/>
                </a:ln>
                <a:solidFill>
                  <a:schemeClr val="accent1">
                    <a:lumMod val="50000"/>
                  </a:schemeClr>
                </a:solidFill>
                <a:effectLst/>
                <a:uLnTx/>
                <a:uFillTx/>
                <a:latin typeface="Calibri"/>
                <a:ea typeface="+mn-ea"/>
                <a:cs typeface="Calibri"/>
              </a:rPr>
              <a:t>CeNSE</a:t>
            </a:r>
            <a:r>
              <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Calibri"/>
              </a:rPr>
              <a:t> building for the head count</a:t>
            </a:r>
            <a:endParaRPr lang="en-IN" sz="1600" dirty="0">
              <a:solidFill>
                <a:schemeClr val="accent1">
                  <a:lumMod val="50000"/>
                </a:schemeClr>
              </a:solidFill>
            </a:endParaRPr>
          </a:p>
          <a:p>
            <a:pPr marL="0" marR="0" lvl="0" indent="0" algn="l" defTabSz="457200" rtl="0" eaLnBrk="1" fontAlgn="auto" latinLnBrk="0" hangingPunct="1">
              <a:lnSpc>
                <a:spcPct val="150000"/>
              </a:lnSpc>
              <a:spcBef>
                <a:spcPct val="20000"/>
              </a:spcBef>
              <a:spcAft>
                <a:spcPts val="0"/>
              </a:spcAft>
              <a:buClrTx/>
              <a:buSzPct val="100000"/>
              <a:buFont typeface="Arial"/>
              <a:buNone/>
              <a:tabLst/>
              <a:defRPr/>
            </a:pPr>
            <a:r>
              <a:rPr kumimoji="0" lang="en-IN" sz="1600" b="1" i="0" u="none" strike="noStrike" kern="1200" cap="none" spc="0" normalizeH="0" baseline="0" noProof="0" dirty="0">
                <a:ln>
                  <a:noFill/>
                </a:ln>
                <a:solidFill>
                  <a:schemeClr val="accent1">
                    <a:lumMod val="50000"/>
                  </a:schemeClr>
                </a:solidFill>
                <a:effectLst/>
                <a:uLnTx/>
                <a:uFillTx/>
                <a:latin typeface="Calibri"/>
                <a:ea typeface="+mn-ea"/>
                <a:cs typeface="Calibri"/>
              </a:rPr>
              <a:t>	-Inform FT/ Technology Manager through email/FOM</a:t>
            </a:r>
          </a:p>
          <a:p>
            <a:pPr marL="0" marR="0" lvl="0" indent="0" algn="l" defTabSz="457200" rtl="0" eaLnBrk="1" fontAlgn="auto" latinLnBrk="0" hangingPunct="1">
              <a:lnSpc>
                <a:spcPct val="150000"/>
              </a:lnSpc>
              <a:spcBef>
                <a:spcPct val="20000"/>
              </a:spcBef>
              <a:spcAft>
                <a:spcPts val="0"/>
              </a:spcAft>
              <a:buClrTx/>
              <a:buSzPct val="100000"/>
              <a:buFont typeface="Arial"/>
              <a:buNone/>
              <a:tabLst/>
              <a:defRPr/>
            </a:pPr>
            <a:r>
              <a:rPr lang="en-IN" sz="1600" dirty="0">
                <a:solidFill>
                  <a:schemeClr val="accent1">
                    <a:lumMod val="50000"/>
                  </a:schemeClr>
                </a:solidFill>
              </a:rPr>
              <a:t>	-Update Tool down message in user group.</a:t>
            </a:r>
          </a:p>
          <a:p>
            <a:pPr marL="0" marR="0" lvl="0" indent="0" algn="l" defTabSz="457200" rtl="0" eaLnBrk="1" fontAlgn="auto" latinLnBrk="0" hangingPunct="1">
              <a:lnSpc>
                <a:spcPct val="150000"/>
              </a:lnSpc>
              <a:spcBef>
                <a:spcPct val="20000"/>
              </a:spcBef>
              <a:spcAft>
                <a:spcPts val="0"/>
              </a:spcAft>
              <a:buClrTx/>
              <a:buSzPct val="100000"/>
              <a:buFont typeface="Arial"/>
              <a:buNone/>
              <a:tabLst/>
              <a:defRPr/>
            </a:pPr>
            <a:endParaRPr lang="en-IN" dirty="0"/>
          </a:p>
        </p:txBody>
      </p:sp>
      <p:sp>
        <p:nvSpPr>
          <p:cNvPr id="4" name="Title 1">
            <a:extLst>
              <a:ext uri="{FF2B5EF4-FFF2-40B4-BE49-F238E27FC236}">
                <a16:creationId xmlns:a16="http://schemas.microsoft.com/office/drawing/2014/main" id="{7ABFD9C7-11B1-1EC6-7D02-65DFEF08E73C}"/>
              </a:ext>
            </a:extLst>
          </p:cNvPr>
          <p:cNvSpPr txBox="1">
            <a:spLocks/>
          </p:cNvSpPr>
          <p:nvPr/>
        </p:nvSpPr>
        <p:spPr>
          <a:xfrm>
            <a:off x="-76200" y="239688"/>
            <a:ext cx="7239000" cy="827112"/>
          </a:xfrm>
          <a:prstGeom prst="rect">
            <a:avLst/>
          </a:prstGeom>
          <a:noFill/>
          <a:ln>
            <a:noFill/>
          </a:ln>
        </p:spPr>
        <p:txBody>
          <a:bodyPr vert="horz" lIns="91440" tIns="45720" rIns="91440" bIns="45720" rtlCol="0" anchor="b">
            <a:normAutofit/>
          </a:bodyPr>
          <a:lstStyle>
            <a:lvl1pPr algn="l" defTabSz="457200" rtl="0" eaLnBrk="1" latinLnBrk="0" hangingPunct="1">
              <a:lnSpc>
                <a:spcPct val="80000"/>
              </a:lnSpc>
              <a:spcBef>
                <a:spcPct val="0"/>
              </a:spcBef>
              <a:buNone/>
              <a:defRPr sz="2500" b="0" i="0" kern="1200">
                <a:solidFill>
                  <a:srgbClr val="58595B"/>
                </a:solidFill>
                <a:latin typeface="Calibri"/>
                <a:ea typeface="+mj-ea"/>
                <a:cs typeface="Calibri"/>
              </a:defRPr>
            </a:lvl1pPr>
          </a:lstStyle>
          <a:p>
            <a:pPr algn="ctr"/>
            <a:r>
              <a:rPr lang="en-US" sz="2800" b="1" dirty="0">
                <a:solidFill>
                  <a:srgbClr val="FF0000"/>
                </a:solidFill>
              </a:rPr>
              <a:t>Emergency response in case of any incident</a:t>
            </a:r>
            <a:endParaRPr lang="en-IN" sz="2800" b="1" dirty="0">
              <a:solidFill>
                <a:srgbClr val="FF0000"/>
              </a:solidFill>
            </a:endParaRPr>
          </a:p>
        </p:txBody>
      </p:sp>
    </p:spTree>
    <p:extLst>
      <p:ext uri="{BB962C8B-B14F-4D97-AF65-F5344CB8AC3E}">
        <p14:creationId xmlns:p14="http://schemas.microsoft.com/office/powerpoint/2010/main" val="262922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E770E-3179-CA65-7D09-9D66AF92F152}"/>
              </a:ext>
            </a:extLst>
          </p:cNvPr>
          <p:cNvSpPr>
            <a:spLocks noGrp="1"/>
          </p:cNvSpPr>
          <p:nvPr>
            <p:ph type="title"/>
          </p:nvPr>
        </p:nvSpPr>
        <p:spPr/>
        <p:txBody>
          <a:bodyPr/>
          <a:lstStyle/>
          <a:p>
            <a:r>
              <a:rPr lang="en-US" dirty="0"/>
              <a:t>Response for Neutralization Tank Alarm/Beep</a:t>
            </a:r>
            <a:endParaRPr lang="en-IN" dirty="0"/>
          </a:p>
        </p:txBody>
      </p:sp>
      <p:sp>
        <p:nvSpPr>
          <p:cNvPr id="3" name="Content Placeholder 2">
            <a:extLst>
              <a:ext uri="{FF2B5EF4-FFF2-40B4-BE49-F238E27FC236}">
                <a16:creationId xmlns:a16="http://schemas.microsoft.com/office/drawing/2014/main" id="{0D1EDE83-C84F-E7CC-128E-BC96F0B6D4D4}"/>
              </a:ext>
            </a:extLst>
          </p:cNvPr>
          <p:cNvSpPr>
            <a:spLocks noGrp="1"/>
          </p:cNvSpPr>
          <p:nvPr>
            <p:ph idx="1"/>
          </p:nvPr>
        </p:nvSpPr>
        <p:spPr>
          <a:xfrm>
            <a:off x="181328" y="1524000"/>
            <a:ext cx="5305072" cy="4876800"/>
          </a:xfrm>
        </p:spPr>
        <p:txBody>
          <a:bodyPr>
            <a:normAutofit fontScale="85000" lnSpcReduction="10000"/>
          </a:bodyPr>
          <a:lstStyle/>
          <a:p>
            <a:pPr>
              <a:lnSpc>
                <a:spcPct val="250000"/>
              </a:lnSpc>
              <a:defRPr/>
            </a:pPr>
            <a:r>
              <a:rPr lang="en-US" sz="1500" dirty="0">
                <a:solidFill>
                  <a:schemeClr val="accent1">
                    <a:lumMod val="50000"/>
                  </a:schemeClr>
                </a:solidFill>
              </a:rPr>
              <a:t>When fluids drain down the wet benches, they are directed into a neutralization tank.</a:t>
            </a:r>
          </a:p>
          <a:p>
            <a:pPr>
              <a:lnSpc>
                <a:spcPct val="250000"/>
              </a:lnSpc>
              <a:defRPr/>
            </a:pPr>
            <a:r>
              <a:rPr lang="en-US" sz="1500" dirty="0">
                <a:solidFill>
                  <a:schemeClr val="accent1">
                    <a:lumMod val="50000"/>
                  </a:schemeClr>
                </a:solidFill>
              </a:rPr>
              <a:t>The neutralization tank has an active neutralization system that measures the pH and supplies a 50% concentrated Sodium Hydroxide solution to the tank in a programmed cycle to neutralize the acid.</a:t>
            </a:r>
          </a:p>
          <a:p>
            <a:pPr>
              <a:lnSpc>
                <a:spcPct val="250000"/>
              </a:lnSpc>
              <a:buFont typeface="Arial" panose="020B0604020202020204" pitchFamily="34" charset="0"/>
              <a:buChar char="•"/>
              <a:defRPr/>
            </a:pPr>
            <a:r>
              <a:rPr lang="en-US" sz="1500" dirty="0">
                <a:solidFill>
                  <a:schemeClr val="accent1">
                    <a:lumMod val="50000"/>
                  </a:schemeClr>
                </a:solidFill>
              </a:rPr>
              <a:t>When the fluid level rises to 90% of the tank capacity, one will hear the beep sound in the Wet etch area.</a:t>
            </a:r>
          </a:p>
          <a:p>
            <a:pPr>
              <a:lnSpc>
                <a:spcPct val="250000"/>
              </a:lnSpc>
              <a:buFont typeface="Wingdings" panose="05000000000000000000" pitchFamily="2" charset="2"/>
              <a:buChar char="Ø"/>
              <a:defRPr/>
            </a:pPr>
            <a:r>
              <a:rPr lang="en-US" sz="1500" dirty="0">
                <a:solidFill>
                  <a:srgbClr val="FF0000"/>
                </a:solidFill>
              </a:rPr>
              <a:t>Response: Inform the BMS by calling 115. And follow the instructions from the Facility Engineer.</a:t>
            </a:r>
            <a:endParaRPr lang="en-IN" sz="1500" dirty="0">
              <a:solidFill>
                <a:srgbClr val="FF0000"/>
              </a:solidFill>
            </a:endParaRPr>
          </a:p>
        </p:txBody>
      </p:sp>
      <p:pic>
        <p:nvPicPr>
          <p:cNvPr id="4" name="Picture 3">
            <a:extLst>
              <a:ext uri="{FF2B5EF4-FFF2-40B4-BE49-F238E27FC236}">
                <a16:creationId xmlns:a16="http://schemas.microsoft.com/office/drawing/2014/main" id="{0B09BC5B-E9D4-1CDD-F40B-3C92363813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12" t="50001" b="14444"/>
          <a:stretch/>
        </p:blipFill>
        <p:spPr>
          <a:xfrm>
            <a:off x="5486400" y="1447800"/>
            <a:ext cx="3135548" cy="2438400"/>
          </a:xfrm>
          <a:prstGeom prst="rect">
            <a:avLst/>
          </a:prstGeom>
        </p:spPr>
      </p:pic>
      <p:cxnSp>
        <p:nvCxnSpPr>
          <p:cNvPr id="6" name="Straight Arrow Connector 5">
            <a:extLst>
              <a:ext uri="{FF2B5EF4-FFF2-40B4-BE49-F238E27FC236}">
                <a16:creationId xmlns:a16="http://schemas.microsoft.com/office/drawing/2014/main" id="{0D2BCC34-FD09-6702-9656-C2C3C8E573EE}"/>
              </a:ext>
            </a:extLst>
          </p:cNvPr>
          <p:cNvCxnSpPr/>
          <p:nvPr/>
        </p:nvCxnSpPr>
        <p:spPr>
          <a:xfrm>
            <a:off x="7620000" y="1905000"/>
            <a:ext cx="533400" cy="2590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C79645F-163B-C9E9-C7FF-3514DE28D628}"/>
              </a:ext>
            </a:extLst>
          </p:cNvPr>
          <p:cNvSpPr txBox="1"/>
          <p:nvPr/>
        </p:nvSpPr>
        <p:spPr>
          <a:xfrm>
            <a:off x="6105172" y="4545106"/>
            <a:ext cx="2857500" cy="923330"/>
          </a:xfrm>
          <a:prstGeom prst="rect">
            <a:avLst/>
          </a:prstGeom>
          <a:noFill/>
        </p:spPr>
        <p:txBody>
          <a:bodyPr wrap="square" rtlCol="0">
            <a:spAutoFit/>
          </a:bodyPr>
          <a:lstStyle/>
          <a:p>
            <a:r>
              <a:rPr lang="en-US" dirty="0"/>
              <a:t>Button to cease the Neutralization alarm after informing BMS</a:t>
            </a:r>
            <a:endParaRPr lang="en-IN" dirty="0"/>
          </a:p>
        </p:txBody>
      </p:sp>
    </p:spTree>
    <p:extLst>
      <p:ext uri="{BB962C8B-B14F-4D97-AF65-F5344CB8AC3E}">
        <p14:creationId xmlns:p14="http://schemas.microsoft.com/office/powerpoint/2010/main" val="342041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520B-5798-EF94-C4DE-5D5D655CA43A}"/>
              </a:ext>
            </a:extLst>
          </p:cNvPr>
          <p:cNvSpPr>
            <a:spLocks noGrp="1"/>
          </p:cNvSpPr>
          <p:nvPr>
            <p:ph type="title"/>
          </p:nvPr>
        </p:nvSpPr>
        <p:spPr/>
        <p:txBody>
          <a:bodyPr/>
          <a:lstStyle/>
          <a:p>
            <a:r>
              <a:rPr lang="en-US" sz="2800" dirty="0">
                <a:solidFill>
                  <a:srgbClr val="C00000"/>
                </a:solidFill>
              </a:rPr>
              <a:t>To Summarize…!! </a:t>
            </a:r>
            <a:endParaRPr lang="en-IN" sz="2800" dirty="0">
              <a:solidFill>
                <a:srgbClr val="C00000"/>
              </a:solidFill>
            </a:endParaRPr>
          </a:p>
        </p:txBody>
      </p:sp>
      <p:pic>
        <p:nvPicPr>
          <p:cNvPr id="5" name="Picture 4">
            <a:extLst>
              <a:ext uri="{FF2B5EF4-FFF2-40B4-BE49-F238E27FC236}">
                <a16:creationId xmlns:a16="http://schemas.microsoft.com/office/drawing/2014/main" id="{C5AE778F-4599-645D-D008-76C8211E30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65769"/>
            <a:ext cx="9144000" cy="5030485"/>
          </a:xfrm>
          <a:prstGeom prst="rect">
            <a:avLst/>
          </a:prstGeom>
        </p:spPr>
      </p:pic>
    </p:spTree>
    <p:extLst>
      <p:ext uri="{BB962C8B-B14F-4D97-AF65-F5344CB8AC3E}">
        <p14:creationId xmlns:p14="http://schemas.microsoft.com/office/powerpoint/2010/main" val="136061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38200"/>
          </a:xfrm>
        </p:spPr>
        <p:txBody>
          <a:bodyPr>
            <a:normAutofit/>
          </a:bodyPr>
          <a:lstStyle/>
          <a:p>
            <a:r>
              <a:rPr lang="en-US" sz="3200" b="1" dirty="0"/>
              <a:t>In case of tool break down-Tool issues</a:t>
            </a:r>
          </a:p>
        </p:txBody>
      </p:sp>
      <p:sp>
        <p:nvSpPr>
          <p:cNvPr id="3" name="Content Placeholder 2"/>
          <p:cNvSpPr>
            <a:spLocks noGrp="1"/>
          </p:cNvSpPr>
          <p:nvPr>
            <p:ph idx="1"/>
          </p:nvPr>
        </p:nvSpPr>
        <p:spPr>
          <a:xfrm>
            <a:off x="381000" y="1371600"/>
            <a:ext cx="8382000" cy="5029200"/>
          </a:xfrm>
        </p:spPr>
        <p:txBody>
          <a:bodyPr>
            <a:normAutofit fontScale="92500" lnSpcReduction="20000"/>
          </a:bodyPr>
          <a:lstStyle/>
          <a:p>
            <a:pPr marL="0" indent="0" algn="just">
              <a:buNone/>
            </a:pPr>
            <a:endParaRPr lang="en-US" dirty="0">
              <a:solidFill>
                <a:srgbClr val="7030A0"/>
              </a:solidFill>
            </a:endParaRPr>
          </a:p>
          <a:p>
            <a:pPr algn="just">
              <a:buFont typeface="Wingdings" panose="05000000000000000000" pitchFamily="2" charset="2"/>
              <a:buChar char="Ø"/>
            </a:pPr>
            <a:r>
              <a:rPr lang="en-US" sz="2200" dirty="0">
                <a:solidFill>
                  <a:schemeClr val="accent1">
                    <a:lumMod val="50000"/>
                  </a:schemeClr>
                </a:solidFill>
              </a:rPr>
              <a:t>Inform BMS immediately if it is a safety concerns</a:t>
            </a:r>
          </a:p>
          <a:p>
            <a:pPr algn="just">
              <a:buFont typeface="Wingdings" panose="05000000000000000000" pitchFamily="2" charset="2"/>
              <a:buChar char="Ø"/>
            </a:pPr>
            <a:endParaRPr lang="en-US" sz="2200" dirty="0">
              <a:solidFill>
                <a:schemeClr val="accent1">
                  <a:lumMod val="50000"/>
                </a:schemeClr>
              </a:solidFill>
            </a:endParaRPr>
          </a:p>
          <a:p>
            <a:pPr algn="just">
              <a:buFont typeface="Wingdings" panose="05000000000000000000" pitchFamily="2" charset="2"/>
              <a:buChar char="Ø"/>
            </a:pPr>
            <a:r>
              <a:rPr lang="en-US" sz="2200" dirty="0">
                <a:solidFill>
                  <a:schemeClr val="accent1">
                    <a:lumMod val="50000"/>
                  </a:schemeClr>
                </a:solidFill>
              </a:rPr>
              <a:t>Concerned facility technologist during fab working hours or if it is a safety issue (phone numbers available in Bay emergency contact list/ FOM)</a:t>
            </a:r>
          </a:p>
          <a:p>
            <a:pPr lvl="1" algn="just">
              <a:buFont typeface="Wingdings" panose="05000000000000000000" pitchFamily="2" charset="2"/>
              <a:buChar char="Ø"/>
            </a:pPr>
            <a:r>
              <a:rPr lang="en-US" sz="2200" dirty="0">
                <a:solidFill>
                  <a:schemeClr val="accent1">
                    <a:lumMod val="50000"/>
                  </a:schemeClr>
                </a:solidFill>
              </a:rPr>
              <a:t>Call from outside the fab incase of network problem</a:t>
            </a:r>
          </a:p>
          <a:p>
            <a:pPr lvl="1" algn="just">
              <a:buFont typeface="Wingdings" panose="05000000000000000000" pitchFamily="2" charset="2"/>
              <a:buChar char="Ø"/>
            </a:pPr>
            <a:endParaRPr lang="en-US" sz="2200" dirty="0">
              <a:solidFill>
                <a:schemeClr val="accent1">
                  <a:lumMod val="50000"/>
                </a:schemeClr>
              </a:solidFill>
            </a:endParaRPr>
          </a:p>
          <a:p>
            <a:pPr algn="just">
              <a:buFont typeface="Wingdings" panose="05000000000000000000" pitchFamily="2" charset="2"/>
              <a:buChar char="Ø"/>
            </a:pPr>
            <a:r>
              <a:rPr lang="en-US" sz="2200" dirty="0">
                <a:solidFill>
                  <a:schemeClr val="accent1">
                    <a:lumMod val="50000"/>
                  </a:schemeClr>
                </a:solidFill>
              </a:rPr>
              <a:t>Send ‘Instrument problem report’ to the instrument managers using FOM</a:t>
            </a:r>
          </a:p>
          <a:p>
            <a:pPr lvl="1" algn="just">
              <a:buFont typeface="Wingdings" panose="05000000000000000000" pitchFamily="2" charset="2"/>
              <a:buChar char="Ø"/>
            </a:pPr>
            <a:r>
              <a:rPr lang="en-US" sz="2200" dirty="0">
                <a:solidFill>
                  <a:schemeClr val="accent1">
                    <a:lumMod val="50000"/>
                  </a:schemeClr>
                </a:solidFill>
              </a:rPr>
              <a:t>Log off and press the “something wrong” button</a:t>
            </a:r>
          </a:p>
          <a:p>
            <a:pPr lvl="1" algn="just">
              <a:buFont typeface="Wingdings" panose="05000000000000000000" pitchFamily="2" charset="2"/>
              <a:buChar char="Ø"/>
            </a:pPr>
            <a:endParaRPr lang="en-US" sz="2000" dirty="0">
              <a:solidFill>
                <a:schemeClr val="accent1">
                  <a:lumMod val="50000"/>
                </a:schemeClr>
              </a:solidFill>
            </a:endParaRPr>
          </a:p>
          <a:p>
            <a:pPr algn="just">
              <a:buFont typeface="Wingdings" panose="05000000000000000000" pitchFamily="2" charset="2"/>
              <a:buChar char="Ø"/>
            </a:pPr>
            <a:r>
              <a:rPr lang="en-US" dirty="0">
                <a:solidFill>
                  <a:schemeClr val="accent1">
                    <a:lumMod val="50000"/>
                  </a:schemeClr>
                </a:solidFill>
              </a:rPr>
              <a:t>If unable to contact FT’s, please put the tool down notice and send an email to the FT and technology manager, </a:t>
            </a:r>
            <a:r>
              <a:rPr lang="en-US" sz="2400" dirty="0">
                <a:solidFill>
                  <a:srgbClr val="FF0000"/>
                </a:solidFill>
              </a:rPr>
              <a:t>after letting the BMS know</a:t>
            </a:r>
          </a:p>
          <a:p>
            <a:pPr algn="just">
              <a:buFont typeface="Wingdings" panose="05000000000000000000" pitchFamily="2" charset="2"/>
              <a:buChar char="Ø"/>
            </a:pPr>
            <a:endParaRPr lang="en-US" sz="2400" dirty="0">
              <a:solidFill>
                <a:srgbClr val="FF0000"/>
              </a:solidFill>
            </a:endParaRPr>
          </a:p>
          <a:p>
            <a:pPr algn="just">
              <a:buFont typeface="Wingdings" panose="05000000000000000000" pitchFamily="2" charset="2"/>
              <a:buChar char="Ø"/>
            </a:pPr>
            <a:r>
              <a:rPr lang="en-US" sz="2400" dirty="0">
                <a:solidFill>
                  <a:srgbClr val="FF0000"/>
                </a:solidFill>
              </a:rPr>
              <a:t>Send an email in the user group so that the next user is aware</a:t>
            </a:r>
            <a:endParaRPr lang="en-US" dirty="0">
              <a:solidFill>
                <a:srgbClr val="FF0000"/>
              </a:solidFill>
            </a:endParaRPr>
          </a:p>
          <a:p>
            <a:pPr algn="just">
              <a:buFont typeface="Wingdings" panose="05000000000000000000" pitchFamily="2" charset="2"/>
              <a:buChar char="Ø"/>
            </a:pPr>
            <a:endParaRPr lang="en-US" sz="2400" dirty="0"/>
          </a:p>
          <a:p>
            <a:pPr algn="just">
              <a:buFont typeface="Wingdings" panose="05000000000000000000" pitchFamily="2" charset="2"/>
              <a:buChar char="Ø"/>
            </a:pPr>
            <a:r>
              <a:rPr lang="en-US" sz="2400" dirty="0">
                <a:solidFill>
                  <a:srgbClr val="FF0000"/>
                </a:solidFill>
              </a:rPr>
              <a:t>DO NOT TRY TO REPAIR BY YOURSELF </a:t>
            </a:r>
          </a:p>
          <a:p>
            <a:pPr algn="just">
              <a:buNone/>
            </a:pPr>
            <a:endParaRPr lang="en-US" dirty="0"/>
          </a:p>
        </p:txBody>
      </p:sp>
      <p:pic>
        <p:nvPicPr>
          <p:cNvPr id="5" name="Picture 4">
            <a:extLst>
              <a:ext uri="{FF2B5EF4-FFF2-40B4-BE49-F238E27FC236}">
                <a16:creationId xmlns:a16="http://schemas.microsoft.com/office/drawing/2014/main" id="{B684204C-6D69-EAC6-628E-D6594C2A26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7496" y="5625245"/>
            <a:ext cx="1066800" cy="1080355"/>
          </a:xfrm>
          <a:prstGeom prst="rect">
            <a:avLst/>
          </a:prstGeom>
        </p:spPr>
      </p:pic>
    </p:spTree>
    <p:extLst>
      <p:ext uri="{BB962C8B-B14F-4D97-AF65-F5344CB8AC3E}">
        <p14:creationId xmlns:p14="http://schemas.microsoft.com/office/powerpoint/2010/main" val="43963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04" y="-152400"/>
            <a:ext cx="7167608" cy="943346"/>
          </a:xfrm>
        </p:spPr>
        <p:txBody>
          <a:bodyPr>
            <a:normAutofit/>
          </a:bodyPr>
          <a:lstStyle/>
          <a:p>
            <a:r>
              <a:rPr lang="en-IN" sz="2800" b="1" dirty="0"/>
              <a:t>Buddy System: </a:t>
            </a:r>
            <a:r>
              <a:rPr lang="en-IN" sz="2800" b="1" i="1" dirty="0"/>
              <a:t>One rule not to be forgotten</a:t>
            </a:r>
            <a:endParaRPr lang="en-IN" sz="2800" b="1" dirty="0"/>
          </a:p>
        </p:txBody>
      </p:sp>
      <p:sp>
        <p:nvSpPr>
          <p:cNvPr id="3" name="Content Placeholder 2"/>
          <p:cNvSpPr>
            <a:spLocks noGrp="1"/>
          </p:cNvSpPr>
          <p:nvPr>
            <p:ph idx="1"/>
          </p:nvPr>
        </p:nvSpPr>
        <p:spPr>
          <a:xfrm>
            <a:off x="212704" y="1295400"/>
            <a:ext cx="8718591" cy="4744144"/>
          </a:xfrm>
        </p:spPr>
        <p:txBody>
          <a:bodyPr/>
          <a:lstStyle/>
          <a:p>
            <a:endParaRPr lang="en-IN" b="0" dirty="0"/>
          </a:p>
          <a:p>
            <a:r>
              <a:rPr lang="en-IN" i="1" dirty="0">
                <a:solidFill>
                  <a:schemeClr val="accent1">
                    <a:lumMod val="50000"/>
                  </a:schemeClr>
                </a:solidFill>
              </a:rPr>
              <a:t>Buddy system </a:t>
            </a:r>
            <a:r>
              <a:rPr lang="en-IN" dirty="0">
                <a:solidFill>
                  <a:schemeClr val="accent1">
                    <a:lumMod val="50000"/>
                  </a:schemeClr>
                </a:solidFill>
              </a:rPr>
              <a:t>need to be followed strictly at all times</a:t>
            </a:r>
          </a:p>
          <a:p>
            <a:pPr lvl="1"/>
            <a:r>
              <a:rPr lang="en-IN" sz="2000" dirty="0">
                <a:solidFill>
                  <a:schemeClr val="accent1">
                    <a:lumMod val="50000"/>
                  </a:schemeClr>
                </a:solidFill>
              </a:rPr>
              <a:t>Someone needs to know where you are and what your process is</a:t>
            </a:r>
            <a:endParaRPr lang="en-IN" sz="2000" b="0" dirty="0">
              <a:solidFill>
                <a:schemeClr val="accent1">
                  <a:lumMod val="50000"/>
                </a:schemeClr>
              </a:solidFill>
            </a:endParaRPr>
          </a:p>
          <a:p>
            <a:pPr lvl="1"/>
            <a:r>
              <a:rPr lang="en-IN" sz="2000" i="1" dirty="0">
                <a:solidFill>
                  <a:schemeClr val="accent1">
                    <a:lumMod val="50000"/>
                  </a:schemeClr>
                </a:solidFill>
              </a:rPr>
              <a:t>This is for your safety and this is the law</a:t>
            </a:r>
          </a:p>
          <a:p>
            <a:pPr lvl="1"/>
            <a:r>
              <a:rPr lang="en-IN" sz="2000" b="0" i="1" dirty="0">
                <a:solidFill>
                  <a:srgbClr val="FF0000"/>
                </a:solidFill>
              </a:rPr>
              <a:t>In the wet bay, the buddy need to be in the bay itself, if you are handling HF or HF based etchants</a:t>
            </a:r>
            <a:endParaRPr lang="en-IN" sz="2000" b="0" dirty="0">
              <a:solidFill>
                <a:srgbClr val="FF0000"/>
              </a:solidFill>
            </a:endParaRPr>
          </a:p>
          <a:p>
            <a:endParaRPr lang="en-IN" b="0" dirty="0"/>
          </a:p>
          <a:p>
            <a:pPr marL="0" indent="0">
              <a:buNone/>
            </a:pPr>
            <a:endParaRPr lang="en-IN" dirty="0"/>
          </a:p>
        </p:txBody>
      </p:sp>
      <p:grpSp>
        <p:nvGrpSpPr>
          <p:cNvPr id="10" name="Group 9">
            <a:extLst>
              <a:ext uri="{FF2B5EF4-FFF2-40B4-BE49-F238E27FC236}">
                <a16:creationId xmlns:a16="http://schemas.microsoft.com/office/drawing/2014/main" id="{A1DABCD9-C3D0-12AA-94C4-347C1212E1E1}"/>
              </a:ext>
            </a:extLst>
          </p:cNvPr>
          <p:cNvGrpSpPr/>
          <p:nvPr/>
        </p:nvGrpSpPr>
        <p:grpSpPr>
          <a:xfrm>
            <a:off x="281647" y="3810000"/>
            <a:ext cx="5128553" cy="2610197"/>
            <a:chOff x="281647" y="3109816"/>
            <a:chExt cx="7981949" cy="3310381"/>
          </a:xfrm>
        </p:grpSpPr>
        <p:pic>
          <p:nvPicPr>
            <p:cNvPr id="6" name="Picture 5">
              <a:extLst>
                <a:ext uri="{FF2B5EF4-FFF2-40B4-BE49-F238E27FC236}">
                  <a16:creationId xmlns:a16="http://schemas.microsoft.com/office/drawing/2014/main" id="{216C0C2A-513B-AA4F-661A-2087DC3952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647" y="3679320"/>
              <a:ext cx="4956967" cy="2740877"/>
            </a:xfrm>
            <a:prstGeom prst="rect">
              <a:avLst/>
            </a:prstGeom>
          </p:spPr>
        </p:pic>
        <p:sp>
          <p:nvSpPr>
            <p:cNvPr id="7" name="Speech Bubble: Oval 6">
              <a:extLst>
                <a:ext uri="{FF2B5EF4-FFF2-40B4-BE49-F238E27FC236}">
                  <a16:creationId xmlns:a16="http://schemas.microsoft.com/office/drawing/2014/main" id="{65E52CF8-B80F-DF15-65CA-4D5E537F4040}"/>
                </a:ext>
              </a:extLst>
            </p:cNvPr>
            <p:cNvSpPr/>
            <p:nvPr/>
          </p:nvSpPr>
          <p:spPr>
            <a:xfrm>
              <a:off x="6019800" y="3109816"/>
              <a:ext cx="2243796" cy="1255802"/>
            </a:xfrm>
            <a:prstGeom prst="wedgeEllipseCallou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Buddy System Saves Life</a:t>
              </a:r>
              <a:endParaRPr lang="en-IN" dirty="0">
                <a:solidFill>
                  <a:srgbClr val="FF0000"/>
                </a:solidFill>
              </a:endParaRPr>
            </a:p>
          </p:txBody>
        </p:sp>
        <p:pic>
          <p:nvPicPr>
            <p:cNvPr id="9" name="Picture 8">
              <a:extLst>
                <a:ext uri="{FF2B5EF4-FFF2-40B4-BE49-F238E27FC236}">
                  <a16:creationId xmlns:a16="http://schemas.microsoft.com/office/drawing/2014/main" id="{AE87694C-3C03-1C16-3E87-8ABDBD8CD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1" y="4639844"/>
              <a:ext cx="1752600" cy="1590025"/>
            </a:xfrm>
            <a:prstGeom prst="rect">
              <a:avLst/>
            </a:prstGeom>
          </p:spPr>
        </p:pic>
      </p:grpSp>
      <p:pic>
        <p:nvPicPr>
          <p:cNvPr id="5" name="Picture 4">
            <a:extLst>
              <a:ext uri="{FF2B5EF4-FFF2-40B4-BE49-F238E27FC236}">
                <a16:creationId xmlns:a16="http://schemas.microsoft.com/office/drawing/2014/main" id="{5526A544-2593-7805-9CF3-F8C9145F8F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7778"/>
          <a:stretch/>
        </p:blipFill>
        <p:spPr>
          <a:xfrm>
            <a:off x="6563081" y="3200400"/>
            <a:ext cx="2143115" cy="340410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463889"/>
      </p:ext>
    </p:extLst>
  </p:cSld>
  <p:clrMapOvr>
    <a:masterClrMapping/>
  </p:clrMapOvr>
</p:sld>
</file>

<file path=ppt/theme/theme1.xml><?xml version="1.0" encoding="utf-8"?>
<a:theme xmlns:a="http://schemas.openxmlformats.org/drawingml/2006/main" name="NewCeNSE_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CeNSE_Grey" id="{B36CEBBD-BAFC-4EC9-95FA-1695A6F588A3}" vid="{C8F83F29-6D47-465B-A1B4-B5C01DDCE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NewCeNSE_Grey</Template>
  <TotalTime>9705</TotalTime>
  <Words>2901</Words>
  <Application>Microsoft Office PowerPoint</Application>
  <PresentationFormat>On-screen Show (4:3)</PresentationFormat>
  <Paragraphs>393</Paragraphs>
  <Slides>42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Cambria</vt:lpstr>
      <vt:lpstr>Söhne</vt:lpstr>
      <vt:lpstr>Symbol</vt:lpstr>
      <vt:lpstr>Times New Roman</vt:lpstr>
      <vt:lpstr>Wingdings</vt:lpstr>
      <vt:lpstr>NewCeNSE_Grey</vt:lpstr>
      <vt:lpstr>PowerPoint Presentation</vt:lpstr>
      <vt:lpstr>Emergency: Call 115</vt:lpstr>
      <vt:lpstr>Emergency response in case of an incident</vt:lpstr>
      <vt:lpstr>Alarm Response</vt:lpstr>
      <vt:lpstr>PowerPoint Presentation</vt:lpstr>
      <vt:lpstr>Response for Neutralization Tank Alarm/Beep</vt:lpstr>
      <vt:lpstr>To Summarize…!! </vt:lpstr>
      <vt:lpstr>In case of tool break down-Tool issues</vt:lpstr>
      <vt:lpstr>Buddy System: One rule not to be forgotten</vt:lpstr>
      <vt:lpstr>Chemical Safety training </vt:lpstr>
      <vt:lpstr>Fume hood guidelines of OLSEH</vt:lpstr>
      <vt:lpstr>Chemical Safety training</vt:lpstr>
      <vt:lpstr>Chemical Safety</vt:lpstr>
      <vt:lpstr>Wet Bench Protocol-PPE’s available in wet Etch </vt:lpstr>
      <vt:lpstr>Use of gloves</vt:lpstr>
      <vt:lpstr>PowerPoint Presentation</vt:lpstr>
      <vt:lpstr>PPE sequence</vt:lpstr>
      <vt:lpstr>Gowning protocol for Hydrofluoric acid</vt:lpstr>
      <vt:lpstr>While wearing PPE</vt:lpstr>
      <vt:lpstr>Removing PPE</vt:lpstr>
      <vt:lpstr>What is an SDS?</vt:lpstr>
      <vt:lpstr>Hazard Symbols</vt:lpstr>
      <vt:lpstr>Chemical Transportation</vt:lpstr>
      <vt:lpstr>Chemical Storage</vt:lpstr>
      <vt:lpstr>NNFC Disposal Protocol</vt:lpstr>
      <vt:lpstr>Why is disposal procedure important?</vt:lpstr>
      <vt:lpstr>Use of glassware</vt:lpstr>
      <vt:lpstr>Chemical spill On person </vt:lpstr>
      <vt:lpstr>Chemical spill on the Floor</vt:lpstr>
      <vt:lpstr>Fluoride Solutions</vt:lpstr>
      <vt:lpstr>Symptoms HF injury: HF 50% </vt:lpstr>
      <vt:lpstr>   Symptoms of HF injury: Diluted HF solution ≤ 20%</vt:lpstr>
      <vt:lpstr>First Aid</vt:lpstr>
      <vt:lpstr>Other Acids and Bases in Fab..!!</vt:lpstr>
      <vt:lpstr>Penalty points for violatons  (nx times for second violation) </vt:lpstr>
      <vt:lpstr>Photoresists</vt:lpstr>
      <vt:lpstr>Photoresist /Developer Handling Protocols</vt:lpstr>
      <vt:lpstr>Responsibilities: Independent user</vt:lpstr>
      <vt:lpstr>PowerPoint Presentation</vt:lpstr>
      <vt:lpstr>HF spill on Body</vt:lpstr>
      <vt:lpstr>            List of emergency personnel and Local officials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Tejus Surfzone</cp:lastModifiedBy>
  <cp:revision>275</cp:revision>
  <dcterms:created xsi:type="dcterms:W3CDTF">2016-05-09T05:17:07Z</dcterms:created>
  <dcterms:modified xsi:type="dcterms:W3CDTF">2025-07-15T05:34:37Z</dcterms:modified>
</cp:coreProperties>
</file>