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6"/>
  </p:notesMasterIdLst>
  <p:sldIdLst>
    <p:sldId id="256" r:id="rId3"/>
    <p:sldId id="354" r:id="rId4"/>
    <p:sldId id="40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>
      <p:cViewPr>
        <p:scale>
          <a:sx n="90" d="100"/>
          <a:sy n="90" d="100"/>
        </p:scale>
        <p:origin x="-2196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36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rgbClr val="80008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baseline="0">
                <a:effectLst/>
              </a:rPr>
              <a:t>Growth Rate: Al2O3 using Al</a:t>
            </a:r>
            <a:r>
              <a:rPr lang="en-US" sz="1800" b="1" i="0" baseline="-25000">
                <a:effectLst/>
              </a:rPr>
              <a:t>2</a:t>
            </a:r>
            <a:r>
              <a:rPr lang="en-US" sz="1800" b="1" i="0" baseline="0">
                <a:effectLst/>
              </a:rPr>
              <a:t> (CH</a:t>
            </a:r>
            <a:r>
              <a:rPr lang="en-US" sz="1800" b="1" i="0" baseline="-25000">
                <a:effectLst/>
              </a:rPr>
              <a:t>3</a:t>
            </a:r>
            <a:r>
              <a:rPr lang="en-US" sz="1800" b="1" i="0" baseline="0">
                <a:effectLst/>
              </a:rPr>
              <a:t>) </a:t>
            </a:r>
            <a:r>
              <a:rPr lang="en-US" sz="1800" b="1" i="0" baseline="-25000">
                <a:effectLst/>
              </a:rPr>
              <a:t>6</a:t>
            </a:r>
            <a:r>
              <a:rPr lang="en-US" sz="1800" b="1" i="0" baseline="0">
                <a:effectLst/>
              </a:rPr>
              <a:t> and H</a:t>
            </a:r>
            <a:r>
              <a:rPr lang="en-US" sz="1800" b="1" i="0" baseline="-25000">
                <a:effectLst/>
              </a:rPr>
              <a:t>2</a:t>
            </a:r>
            <a:r>
              <a:rPr lang="en-US" sz="1800" b="1" i="0" baseline="0">
                <a:effectLst/>
              </a:rPr>
              <a:t>O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14745964858198099"/>
          <c:y val="4.057830256900198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421634795650638"/>
          <c:y val="0.14710313769091979"/>
          <c:w val="0.61239059951265651"/>
          <c:h val="0.52016951006124157"/>
        </c:manualLayout>
      </c:layout>
      <c:lineChart>
        <c:grouping val="standard"/>
        <c:varyColors val="0"/>
        <c:ser>
          <c:idx val="0"/>
          <c:order val="0"/>
          <c:tx>
            <c:strRef>
              <c:f>'Al2O3 - TMA &amp; Water DR'!$N$4</c:f>
              <c:strCache>
                <c:ptCount val="1"/>
                <c:pt idx="0">
                  <c:v>Pos Error</c:v>
                </c:pt>
              </c:strCache>
            </c:strRef>
          </c:tx>
          <c:cat>
            <c:numRef>
              <c:f>'Al2O3 - TMA &amp; Water DR'!$C$6:$C$12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DR'!#REF!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C42-4A88-999D-A2C5F89C7A32}"/>
            </c:ext>
          </c:extLst>
        </c:ser>
        <c:ser>
          <c:idx val="1"/>
          <c:order val="1"/>
          <c:tx>
            <c:strRef>
              <c:f>'Al2O3 - TMA &amp; Water DR'!$O$4</c:f>
              <c:strCache>
                <c:ptCount val="1"/>
                <c:pt idx="0">
                  <c:v>Neg Error</c:v>
                </c:pt>
              </c:strCache>
            </c:strRef>
          </c:tx>
          <c:cat>
            <c:numRef>
              <c:f>'Al2O3 - TMA &amp; Water DR'!$C$6:$C$12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DR'!#REF!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C42-4A88-999D-A2C5F89C7A32}"/>
            </c:ext>
          </c:extLst>
        </c:ser>
        <c:ser>
          <c:idx val="2"/>
          <c:order val="2"/>
          <c:tx>
            <c:strRef>
              <c:f>'Al2O3 - TMA &amp; Water DR'!$P$4</c:f>
              <c:strCache>
                <c:ptCount val="1"/>
                <c:pt idx="0">
                  <c:v>Average GR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'Al2O3 - TMA &amp; Water DR'!$N$6:$N$12</c:f>
                <c:numCache>
                  <c:formatCode>General</c:formatCode>
                  <c:ptCount val="7"/>
                  <c:pt idx="0">
                    <c:v>8.3582089552239336E-4</c:v>
                  </c:pt>
                  <c:pt idx="1">
                    <c:v>7.5555555555555098E-4</c:v>
                  </c:pt>
                  <c:pt idx="2">
                    <c:v>4.5925925925925648E-4</c:v>
                  </c:pt>
                  <c:pt idx="3">
                    <c:v>8.1212121212119459E-4</c:v>
                  </c:pt>
                  <c:pt idx="4">
                    <c:v>2.299999999999941E-4</c:v>
                  </c:pt>
                  <c:pt idx="5">
                    <c:v>5.8600000000000319E-4</c:v>
                  </c:pt>
                  <c:pt idx="6">
                    <c:v>4.761904761904634E-4</c:v>
                  </c:pt>
                </c:numCache>
              </c:numRef>
            </c:plus>
            <c:minus>
              <c:numRef>
                <c:f>'Al2O3 - TMA &amp; Water DR'!$O$6:$O$12</c:f>
                <c:numCache>
                  <c:formatCode>General</c:formatCode>
                  <c:ptCount val="7"/>
                  <c:pt idx="0">
                    <c:v>7.3134328358208378E-4</c:v>
                  </c:pt>
                  <c:pt idx="1">
                    <c:v>4.2962962962962703E-4</c:v>
                  </c:pt>
                  <c:pt idx="2">
                    <c:v>4.2962962962964091E-4</c:v>
                  </c:pt>
                  <c:pt idx="3">
                    <c:v>8.2424242424243566E-4</c:v>
                  </c:pt>
                  <c:pt idx="4">
                    <c:v>3.7000000000000921E-4</c:v>
                  </c:pt>
                  <c:pt idx="5">
                    <c:v>8.4399999999999753E-4</c:v>
                  </c:pt>
                  <c:pt idx="6">
                    <c:v>6.5476190476190799E-4</c:v>
                  </c:pt>
                </c:numCache>
              </c:numRef>
            </c:minus>
          </c:errBars>
          <c:cat>
            <c:numRef>
              <c:f>'Al2O3 - TMA &amp; Water DR'!$C$6:$C$12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DR'!$P$6:$P$12</c:f>
              <c:numCache>
                <c:formatCode>0.00</c:formatCode>
                <c:ptCount val="7"/>
                <c:pt idx="0">
                  <c:v>0.12565671641791043</c:v>
                </c:pt>
                <c:pt idx="1">
                  <c:v>0.12331851851851852</c:v>
                </c:pt>
                <c:pt idx="2">
                  <c:v>0.12428148148148148</c:v>
                </c:pt>
                <c:pt idx="3">
                  <c:v>0.1211878787878788</c:v>
                </c:pt>
                <c:pt idx="4">
                  <c:v>0.12147000000000001</c:v>
                </c:pt>
                <c:pt idx="5">
                  <c:v>0.125664</c:v>
                </c:pt>
                <c:pt idx="6">
                  <c:v>0.12220238095238097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C42-4A88-999D-A2C5F89C7A32}"/>
            </c:ext>
          </c:extLst>
        </c:ser>
        <c:ser>
          <c:idx val="3"/>
          <c:order val="3"/>
          <c:tx>
            <c:strRef>
              <c:f>'Al2O3 - TMA &amp; Water DR'!$K$4:$K$5</c:f>
              <c:strCache>
                <c:ptCount val="1"/>
                <c:pt idx="0">
                  <c:v>Upper Limit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'Al2O3 - TMA &amp; Water DR'!$C$6:$C$12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DR'!$K$6:$K$12</c:f>
              <c:numCache>
                <c:formatCode>0.00</c:formatCode>
                <c:ptCount val="7"/>
                <c:pt idx="0">
                  <c:v>0.13300000000000001</c:v>
                </c:pt>
                <c:pt idx="1">
                  <c:v>0.13300000000000001</c:v>
                </c:pt>
                <c:pt idx="2">
                  <c:v>0.13300000000000001</c:v>
                </c:pt>
                <c:pt idx="3">
                  <c:v>0.13300000000000001</c:v>
                </c:pt>
                <c:pt idx="4">
                  <c:v>0.13300000000000001</c:v>
                </c:pt>
                <c:pt idx="5">
                  <c:v>0.13300000000000001</c:v>
                </c:pt>
                <c:pt idx="6">
                  <c:v>0.13300000000000001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C42-4A88-999D-A2C5F89C7A32}"/>
            </c:ext>
          </c:extLst>
        </c:ser>
        <c:ser>
          <c:idx val="4"/>
          <c:order val="4"/>
          <c:tx>
            <c:strRef>
              <c:f>'Al2O3 - TMA &amp; Water DR'!$L$4:$L$5</c:f>
              <c:strCache>
                <c:ptCount val="1"/>
                <c:pt idx="0">
                  <c:v>Lower Limit</c:v>
                </c:pt>
              </c:strCache>
            </c:strRef>
          </c:tx>
          <c:spPr>
            <a:ln>
              <a:solidFill>
                <a:srgbClr val="F79646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'Al2O3 - TMA &amp; Water DR'!$C$6:$C$12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DR'!$L$6:$L$12</c:f>
              <c:numCache>
                <c:formatCode>0.00</c:formatCode>
                <c:ptCount val="7"/>
                <c:pt idx="0">
                  <c:v>0.12</c:v>
                </c:pt>
                <c:pt idx="1">
                  <c:v>0.12</c:v>
                </c:pt>
                <c:pt idx="2">
                  <c:v>0.12</c:v>
                </c:pt>
                <c:pt idx="3">
                  <c:v>0.12</c:v>
                </c:pt>
                <c:pt idx="4">
                  <c:v>0.12</c:v>
                </c:pt>
                <c:pt idx="5">
                  <c:v>0.12</c:v>
                </c:pt>
                <c:pt idx="6">
                  <c:v>0.12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C42-4A88-999D-A2C5F89C7A32}"/>
            </c:ext>
          </c:extLst>
        </c:ser>
        <c:ser>
          <c:idx val="5"/>
          <c:order val="5"/>
          <c:tx>
            <c:strRef>
              <c:f>'Al2O3 - TMA &amp; Water DR'!$M$4:$M$5</c:f>
              <c:strCache>
                <c:ptCount val="1"/>
                <c:pt idx="0">
                  <c:v>Target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'Al2O3 - TMA &amp; Water DR'!$C$6:$C$12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DR'!$M$6:$M$12</c:f>
              <c:numCache>
                <c:formatCode>0.00</c:formatCode>
                <c:ptCount val="7"/>
                <c:pt idx="0">
                  <c:v>0.127</c:v>
                </c:pt>
                <c:pt idx="1">
                  <c:v>0.127</c:v>
                </c:pt>
                <c:pt idx="2">
                  <c:v>0.127</c:v>
                </c:pt>
                <c:pt idx="3">
                  <c:v>0.127</c:v>
                </c:pt>
                <c:pt idx="4">
                  <c:v>0.127</c:v>
                </c:pt>
                <c:pt idx="5">
                  <c:v>0.127</c:v>
                </c:pt>
                <c:pt idx="6">
                  <c:v>0.127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C42-4A88-999D-A2C5F89C7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046976"/>
        <c:axId val="81273216"/>
      </c:lineChart>
      <c:catAx>
        <c:axId val="86046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/>
                  <a:t>Date</a:t>
                </a:r>
              </a:p>
            </c:rich>
          </c:tx>
          <c:layout>
            <c:manualLayout>
              <c:xMode val="edge"/>
              <c:yMode val="edge"/>
              <c:x val="0.46068926166837837"/>
              <c:y val="0.9201676576142267"/>
            </c:manualLayout>
          </c:layout>
          <c:overlay val="0"/>
        </c:title>
        <c:numFmt formatCode="dd-mmm-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100" b="0" i="0" u="none" strike="noStrike" baseline="0">
                <a:solidFill>
                  <a:srgbClr val="003366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1273216"/>
        <c:crosses val="autoZero"/>
        <c:auto val="0"/>
        <c:lblAlgn val="ctr"/>
        <c:lblOffset val="100"/>
        <c:noMultiLvlLbl val="0"/>
      </c:catAx>
      <c:valAx>
        <c:axId val="81273216"/>
        <c:scaling>
          <c:orientation val="minMax"/>
          <c:max val="0.14000000000000001"/>
          <c:min val="0.11000000000000001"/>
        </c:scaling>
        <c:delete val="0"/>
        <c:axPos val="l"/>
        <c:title>
          <c:tx>
            <c:rich>
              <a:bodyPr/>
              <a:lstStyle/>
              <a:p>
                <a:pPr>
                  <a:defRPr lang="en-US"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 b="1" i="0" strike="noStrike">
                    <a:solidFill>
                      <a:srgbClr val="800080"/>
                    </a:solidFill>
                    <a:latin typeface="Calibri"/>
                  </a:rPr>
                  <a:t>Growth  Rate (nm/cycle)</a:t>
                </a:r>
              </a:p>
            </c:rich>
          </c:tx>
          <c:layout>
            <c:manualLayout>
              <c:xMode val="edge"/>
              <c:yMode val="edge"/>
              <c:x val="3.7503814649466574E-2"/>
              <c:y val="0.142334429483085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US" sz="1100" b="0" i="0" u="none" strike="noStrike" baseline="0">
                <a:solidFill>
                  <a:srgbClr val="003366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6046976"/>
        <c:crosses val="autoZero"/>
        <c:crossBetween val="between"/>
        <c:majorUnit val="5.0000000000000027E-3"/>
        <c:minorUnit val="2.0000000000000013E-3"/>
      </c:valAx>
      <c:spPr>
        <a:solidFill>
          <a:schemeClr val="bg1"/>
        </a:solidFill>
        <a:ln>
          <a:solidFill>
            <a:schemeClr val="accent1"/>
          </a:solidFill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8143461479079801"/>
          <c:y val="0.13938195100580095"/>
          <c:w val="0.16797108161991259"/>
          <c:h val="0.56054890182685757"/>
        </c:manualLayout>
      </c:layout>
      <c:overlay val="0"/>
      <c:spPr>
        <a:noFill/>
      </c:spPr>
      <c:txPr>
        <a:bodyPr/>
        <a:lstStyle/>
        <a:p>
          <a:pPr>
            <a:defRPr lang="en-US" sz="1050" b="1" i="0" u="none" strike="noStrike" baseline="0">
              <a:solidFill>
                <a:srgbClr val="003366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38100">
      <a:solidFill>
        <a:schemeClr val="accent1"/>
      </a:solidFill>
    </a:ln>
  </c:spPr>
  <c:txPr>
    <a:bodyPr/>
    <a:lstStyle/>
    <a:p>
      <a:pPr>
        <a:defRPr sz="1100" b="1" i="0" u="none" strike="noStrike" baseline="0">
          <a:solidFill>
            <a:srgbClr val="666699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800080"/>
                </a:solidFill>
                <a:latin typeface="Calibri"/>
                <a:ea typeface="Calibri"/>
                <a:cs typeface="Calibri"/>
              </a:defRPr>
            </a:pPr>
            <a:r>
              <a:rPr lang="en-US" sz="1800"/>
              <a:t>Refractive Index: </a:t>
            </a:r>
            <a:r>
              <a:rPr lang="en-US" sz="1800" b="1" i="0" baseline="0">
                <a:effectLst/>
              </a:rPr>
              <a:t>Al2O3 using Al</a:t>
            </a:r>
            <a:r>
              <a:rPr lang="en-US" sz="1800" b="1" i="0" baseline="-25000">
                <a:effectLst/>
              </a:rPr>
              <a:t>2</a:t>
            </a:r>
            <a:r>
              <a:rPr lang="en-US" sz="1800" b="1" i="0" baseline="0">
                <a:effectLst/>
              </a:rPr>
              <a:t> (CH</a:t>
            </a:r>
            <a:r>
              <a:rPr lang="en-US" sz="1800" b="1" i="0" baseline="-25000">
                <a:effectLst/>
              </a:rPr>
              <a:t>3</a:t>
            </a:r>
            <a:r>
              <a:rPr lang="en-US" sz="1800" b="1" i="0" baseline="0">
                <a:effectLst/>
              </a:rPr>
              <a:t>) </a:t>
            </a:r>
            <a:r>
              <a:rPr lang="en-US" sz="1800" b="1" i="0" baseline="-25000">
                <a:effectLst/>
              </a:rPr>
              <a:t>6</a:t>
            </a:r>
            <a:r>
              <a:rPr lang="en-US" sz="1800" b="1" i="0" baseline="0">
                <a:effectLst/>
              </a:rPr>
              <a:t> and H</a:t>
            </a:r>
            <a:r>
              <a:rPr lang="en-US" sz="1800" b="1" i="0" baseline="-25000">
                <a:effectLst/>
              </a:rPr>
              <a:t>2</a:t>
            </a:r>
            <a:r>
              <a:rPr lang="en-US" sz="1800" b="1" i="0" baseline="0">
                <a:effectLst/>
              </a:rPr>
              <a:t>O</a:t>
            </a:r>
            <a:endParaRPr lang="en-US" sz="1800">
              <a:effectLst/>
            </a:endParaRPr>
          </a:p>
        </c:rich>
      </c:tx>
      <c:layout>
        <c:manualLayout>
          <c:xMode val="edge"/>
          <c:yMode val="edge"/>
          <c:x val="0.18374019104389444"/>
          <c:y val="2.376988590711875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080626430647581"/>
          <c:y val="0.14710321924045208"/>
          <c:w val="0.65672134733158882"/>
          <c:h val="0.52016951006124157"/>
        </c:manualLayout>
      </c:layout>
      <c:lineChart>
        <c:grouping val="standard"/>
        <c:varyColors val="0"/>
        <c:ser>
          <c:idx val="0"/>
          <c:order val="0"/>
          <c:tx>
            <c:strRef>
              <c:f>'Al2O3 - TMA &amp; Water RI'!$N$4</c:f>
              <c:strCache>
                <c:ptCount val="1"/>
                <c:pt idx="0">
                  <c:v>Pos Error</c:v>
                </c:pt>
              </c:strCache>
            </c:strRef>
          </c:tx>
          <c:cat>
            <c:numRef>
              <c:f>'Al2O3 - TMA &amp; Water RI'!$C$6:$C$12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RI'!#REF!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9E5-41E9-AF7C-F289F89802CB}"/>
            </c:ext>
          </c:extLst>
        </c:ser>
        <c:ser>
          <c:idx val="1"/>
          <c:order val="1"/>
          <c:tx>
            <c:strRef>
              <c:f>'Al2O3 - TMA &amp; Water RI'!$O$4</c:f>
              <c:strCache>
                <c:ptCount val="1"/>
                <c:pt idx="0">
                  <c:v>Neg Error</c:v>
                </c:pt>
              </c:strCache>
            </c:strRef>
          </c:tx>
          <c:cat>
            <c:numRef>
              <c:f>'Al2O3 - TMA &amp; Water RI'!$C$6:$C$12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RI'!#REF!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9E5-41E9-AF7C-F289F89802CB}"/>
            </c:ext>
          </c:extLst>
        </c:ser>
        <c:ser>
          <c:idx val="2"/>
          <c:order val="2"/>
          <c:tx>
            <c:strRef>
              <c:f>'Al2O3 - TMA &amp; Water RI'!$P$4</c:f>
              <c:strCache>
                <c:ptCount val="1"/>
                <c:pt idx="0">
                  <c:v>Average RI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chemeClr val="accent6">
                  <a:lumMod val="50000"/>
                </a:schemeClr>
              </a:solidFill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'Al2O3 - TMA &amp; Water RI'!$N$6:$N$12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'Al2O3 - TMA &amp; Water RI'!$O$6:$O$12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ln w="3175">
                <a:solidFill>
                  <a:srgbClr val="0066CC"/>
                </a:solidFill>
                <a:prstDash val="solid"/>
              </a:ln>
            </c:spPr>
          </c:errBars>
          <c:cat>
            <c:numRef>
              <c:f>'Al2O3 - TMA &amp; Water RI'!$C$6:$C$12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RI'!$P$6:$P$12</c:f>
              <c:numCache>
                <c:formatCode>0.0000</c:formatCode>
                <c:ptCount val="7"/>
                <c:pt idx="0">
                  <c:v>1.66587</c:v>
                </c:pt>
                <c:pt idx="1">
                  <c:v>1.66587</c:v>
                </c:pt>
                <c:pt idx="2">
                  <c:v>1.66587</c:v>
                </c:pt>
                <c:pt idx="3">
                  <c:v>1.66587</c:v>
                </c:pt>
                <c:pt idx="4">
                  <c:v>1.66587</c:v>
                </c:pt>
                <c:pt idx="5">
                  <c:v>1.66587</c:v>
                </c:pt>
                <c:pt idx="6">
                  <c:v>1.66587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9E5-41E9-AF7C-F289F89802CB}"/>
            </c:ext>
          </c:extLst>
        </c:ser>
        <c:ser>
          <c:idx val="3"/>
          <c:order val="3"/>
          <c:tx>
            <c:strRef>
              <c:f>'Al2O3 - TMA &amp; Water RI'!$K$4:$K$5</c:f>
              <c:strCache>
                <c:ptCount val="1"/>
                <c:pt idx="0">
                  <c:v>Upper Limit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'Al2O3 - TMA &amp; Water RI'!$C$6:$C$12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RI'!$K$6:$K$12</c:f>
              <c:numCache>
                <c:formatCode>General</c:formatCode>
                <c:ptCount val="7"/>
                <c:pt idx="0">
                  <c:v>1.6739999999999999</c:v>
                </c:pt>
                <c:pt idx="1">
                  <c:v>1.6739999999999999</c:v>
                </c:pt>
                <c:pt idx="2">
                  <c:v>1.6739999999999999</c:v>
                </c:pt>
                <c:pt idx="3">
                  <c:v>1.6739999999999999</c:v>
                </c:pt>
                <c:pt idx="4">
                  <c:v>1.6739999999999999</c:v>
                </c:pt>
                <c:pt idx="5">
                  <c:v>1.6739999999999999</c:v>
                </c:pt>
                <c:pt idx="6">
                  <c:v>1.6739999999999999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9E5-41E9-AF7C-F289F89802CB}"/>
            </c:ext>
          </c:extLst>
        </c:ser>
        <c:ser>
          <c:idx val="4"/>
          <c:order val="4"/>
          <c:tx>
            <c:strRef>
              <c:f>'Al2O3 - TMA &amp; Water RI'!$L$4:$L$5</c:f>
              <c:strCache>
                <c:ptCount val="1"/>
                <c:pt idx="0">
                  <c:v>Lower Limit</c:v>
                </c:pt>
              </c:strCache>
            </c:strRef>
          </c:tx>
          <c:spPr>
            <a:ln>
              <a:solidFill>
                <a:srgbClr val="F79646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'Al2O3 - TMA &amp; Water RI'!$C$6:$C$12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RI'!$L$6:$L$12</c:f>
              <c:numCache>
                <c:formatCode>General</c:formatCode>
                <c:ptCount val="7"/>
                <c:pt idx="0">
                  <c:v>1.657</c:v>
                </c:pt>
                <c:pt idx="1">
                  <c:v>1.657</c:v>
                </c:pt>
                <c:pt idx="2">
                  <c:v>1.657</c:v>
                </c:pt>
                <c:pt idx="3">
                  <c:v>1.657</c:v>
                </c:pt>
                <c:pt idx="4">
                  <c:v>1.657</c:v>
                </c:pt>
                <c:pt idx="5">
                  <c:v>1.657</c:v>
                </c:pt>
                <c:pt idx="6">
                  <c:v>1.657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9E5-41E9-AF7C-F289F89802CB}"/>
            </c:ext>
          </c:extLst>
        </c:ser>
        <c:ser>
          <c:idx val="5"/>
          <c:order val="5"/>
          <c:tx>
            <c:strRef>
              <c:f>'Al2O3 - TMA &amp; Water RI'!$M$4:$M$5</c:f>
              <c:strCache>
                <c:ptCount val="1"/>
                <c:pt idx="0">
                  <c:v>Target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'Al2O3 - TMA &amp; Water RI'!$N$6:$N$12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'Al2O3 - TMA &amp; Water RI'!$O$6:$O$12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</c:errBars>
          <c:cat>
            <c:numRef>
              <c:f>'Al2O3 - TMA &amp; Water RI'!$C$6:$C$12</c:f>
              <c:numCache>
                <c:formatCode>dd-mmm-yy</c:formatCode>
                <c:ptCount val="7"/>
                <c:pt idx="0">
                  <c:v>43117</c:v>
                </c:pt>
                <c:pt idx="1">
                  <c:v>43158</c:v>
                </c:pt>
                <c:pt idx="2">
                  <c:v>43181</c:v>
                </c:pt>
                <c:pt idx="3">
                  <c:v>43217</c:v>
                </c:pt>
                <c:pt idx="4">
                  <c:v>43250</c:v>
                </c:pt>
                <c:pt idx="5">
                  <c:v>43280</c:v>
                </c:pt>
                <c:pt idx="6">
                  <c:v>43308</c:v>
                </c:pt>
              </c:numCache>
            </c:numRef>
          </c:cat>
          <c:val>
            <c:numRef>
              <c:f>'Al2O3 - TMA &amp; Water RI'!$M$6:$M$12</c:f>
              <c:numCache>
                <c:formatCode>General</c:formatCode>
                <c:ptCount val="7"/>
                <c:pt idx="0">
                  <c:v>1.6658999999999999</c:v>
                </c:pt>
                <c:pt idx="1">
                  <c:v>1.6658999999999999</c:v>
                </c:pt>
                <c:pt idx="2">
                  <c:v>1.6658999999999999</c:v>
                </c:pt>
                <c:pt idx="3">
                  <c:v>1.6658999999999999</c:v>
                </c:pt>
                <c:pt idx="4">
                  <c:v>1.6658999999999999</c:v>
                </c:pt>
                <c:pt idx="5">
                  <c:v>1.6658999999999999</c:v>
                </c:pt>
                <c:pt idx="6">
                  <c:v>1.6658999999999999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9E5-41E9-AF7C-F289F89802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521344"/>
        <c:axId val="90134016"/>
      </c:lineChart>
      <c:catAx>
        <c:axId val="86521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/>
                  <a:t>Date</a:t>
                </a:r>
              </a:p>
            </c:rich>
          </c:tx>
          <c:layout>
            <c:manualLayout>
              <c:xMode val="edge"/>
              <c:yMode val="edge"/>
              <c:x val="0.46068926166837837"/>
              <c:y val="0.9201676576142267"/>
            </c:manualLayout>
          </c:layout>
          <c:overlay val="0"/>
        </c:title>
        <c:numFmt formatCode="dd-mmm-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 b="0" i="0" u="none" strike="noStrike" baseline="0">
                <a:solidFill>
                  <a:srgbClr val="003366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0134016"/>
        <c:crosses val="autoZero"/>
        <c:auto val="0"/>
        <c:lblAlgn val="ctr"/>
        <c:lblOffset val="100"/>
        <c:noMultiLvlLbl val="0"/>
      </c:catAx>
      <c:valAx>
        <c:axId val="90134016"/>
        <c:scaling>
          <c:orientation val="minMax"/>
          <c:max val="1.6800000000000035"/>
          <c:min val="1.6500000000000001"/>
        </c:scaling>
        <c:delete val="0"/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/>
                  <a:t>Refractive Index (n)</a:t>
                </a:r>
              </a:p>
            </c:rich>
          </c:tx>
          <c:layout>
            <c:manualLayout>
              <c:xMode val="edge"/>
              <c:yMode val="edge"/>
              <c:x val="3.2394761396513413E-2"/>
              <c:y val="0.165747495848733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3366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6521344"/>
        <c:crosses val="autoZero"/>
        <c:crossBetween val="between"/>
        <c:majorUnit val="5.000000000000001E-3"/>
        <c:minorUnit val="5.000000000000001E-3"/>
      </c:valAx>
      <c:spPr>
        <a:solidFill>
          <a:schemeClr val="bg1"/>
        </a:solidFill>
        <a:ln>
          <a:solidFill>
            <a:schemeClr val="accent1"/>
          </a:solidFill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81434614790798032"/>
          <c:y val="0.14276420804542289"/>
          <c:w val="0.16797108161991259"/>
          <c:h val="0.55716642562536822"/>
        </c:manualLayout>
      </c:layout>
      <c:overlay val="0"/>
      <c:spPr>
        <a:noFill/>
      </c:spPr>
      <c:txPr>
        <a:bodyPr/>
        <a:lstStyle/>
        <a:p>
          <a:pPr>
            <a:defRPr sz="1050" b="1" i="0" u="none" strike="noStrike" baseline="0">
              <a:solidFill>
                <a:srgbClr val="003366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38100">
      <a:solidFill>
        <a:schemeClr val="accent1"/>
      </a:solidFill>
    </a:ln>
  </c:spPr>
  <c:txPr>
    <a:bodyPr/>
    <a:lstStyle/>
    <a:p>
      <a:pPr>
        <a:defRPr sz="1100" b="1" i="0" u="none" strike="noStrike" baseline="0">
          <a:solidFill>
            <a:srgbClr val="666699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2848E-2E70-4F5F-A44B-E4B16E3FCF04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39865-E362-4BEE-85B5-8D51CFA46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5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13" y="0"/>
            <a:ext cx="9179425" cy="6911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564" y="2565491"/>
            <a:ext cx="7970838" cy="2522874"/>
          </a:xfrm>
        </p:spPr>
        <p:txBody>
          <a:bodyPr anchor="b">
            <a:normAutofit/>
          </a:bodyPr>
          <a:lstStyle>
            <a:lvl1pPr algn="r">
              <a:defRPr sz="3000">
                <a:solidFill>
                  <a:srgbClr val="ED1C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744" y="5088365"/>
            <a:ext cx="7315200" cy="946077"/>
          </a:xfrm>
        </p:spPr>
        <p:txBody>
          <a:bodyPr anchor="b"/>
          <a:lstStyle>
            <a:lvl1pPr marL="0" indent="0" algn="r">
              <a:buNone/>
              <a:defRPr b="0" i="0">
                <a:solidFill>
                  <a:srgbClr val="58595B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6281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58595B"/>
                </a:solidFill>
                <a:latin typeface="Calibri"/>
                <a:ea typeface="+mn-ea"/>
                <a:cs typeface="Calibri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dirty="0" smtClean="0">
                <a:solidFill>
                  <a:srgbClr val="58595B"/>
                </a:solidFill>
              </a:rPr>
              <a:t>Centre for Nano Science and Engineering</a:t>
            </a:r>
            <a:endParaRPr lang="en-US" sz="800" dirty="0">
              <a:solidFill>
                <a:srgbClr val="585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704" y="188640"/>
            <a:ext cx="7167608" cy="943346"/>
          </a:xfrm>
        </p:spPr>
        <p:txBody>
          <a:bodyPr/>
          <a:lstStyle>
            <a:lvl1pPr>
              <a:defRPr b="0" i="0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04" y="1340768"/>
            <a:ext cx="8718591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2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2705" y="1364138"/>
            <a:ext cx="8718590" cy="24498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12705" y="4005064"/>
            <a:ext cx="8718590" cy="2160240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66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43807" y="1370608"/>
            <a:ext cx="6087487" cy="48667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12705" y="1366092"/>
            <a:ext cx="2413992" cy="4866703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02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705" y="1340768"/>
            <a:ext cx="4258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1599" y="1340768"/>
            <a:ext cx="425969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5"/>
          <p:cNvSpPr>
            <a:spLocks noGrp="1"/>
          </p:cNvSpPr>
          <p:nvPr>
            <p:ph type="title" hasCustomPrompt="1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212705" y="2132856"/>
            <a:ext cx="4258800" cy="4104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671599" y="2132856"/>
            <a:ext cx="4259695" cy="4104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53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5"/>
          <p:cNvSpPr>
            <a:spLocks noGrp="1"/>
          </p:cNvSpPr>
          <p:nvPr>
            <p:ph type="title" hasCustomPrompt="1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212705" y="1340768"/>
            <a:ext cx="4258800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671600" y="1340768"/>
            <a:ext cx="4258800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92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98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704" y="188640"/>
            <a:ext cx="7167608" cy="943346"/>
          </a:xfrm>
        </p:spPr>
        <p:txBody>
          <a:bodyPr/>
          <a:lstStyle>
            <a:lvl1pPr>
              <a:defRPr b="0" i="0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04" y="1340768"/>
            <a:ext cx="8718591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2705" y="1364138"/>
            <a:ext cx="8718590" cy="24498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12705" y="4005064"/>
            <a:ext cx="8718590" cy="2160240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5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43807" y="1370608"/>
            <a:ext cx="6087487" cy="48667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12705" y="1366092"/>
            <a:ext cx="2413992" cy="4866703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705" y="1340768"/>
            <a:ext cx="4258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1599" y="1340768"/>
            <a:ext cx="425969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5"/>
          <p:cNvSpPr>
            <a:spLocks noGrp="1"/>
          </p:cNvSpPr>
          <p:nvPr>
            <p:ph type="title" hasCustomPrompt="1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212705" y="2132856"/>
            <a:ext cx="4258800" cy="4104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671599" y="2132856"/>
            <a:ext cx="4259695" cy="4104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9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5"/>
          <p:cNvSpPr>
            <a:spLocks noGrp="1"/>
          </p:cNvSpPr>
          <p:nvPr>
            <p:ph type="title" hasCustomPrompt="1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212705" y="1340768"/>
            <a:ext cx="4258800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671600" y="1340768"/>
            <a:ext cx="4258800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15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 hasCustomPrompt="1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0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66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13" y="0"/>
            <a:ext cx="9179425" cy="6911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564" y="2565491"/>
            <a:ext cx="7970838" cy="2522874"/>
          </a:xfrm>
        </p:spPr>
        <p:txBody>
          <a:bodyPr anchor="b">
            <a:normAutofit/>
          </a:bodyPr>
          <a:lstStyle>
            <a:lvl1pPr algn="r">
              <a:defRPr sz="3000">
                <a:solidFill>
                  <a:srgbClr val="ED1C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744" y="5088365"/>
            <a:ext cx="7315200" cy="946077"/>
          </a:xfrm>
        </p:spPr>
        <p:txBody>
          <a:bodyPr anchor="b"/>
          <a:lstStyle>
            <a:lvl1pPr marL="0" indent="0" algn="r">
              <a:buNone/>
              <a:defRPr b="0" i="0">
                <a:solidFill>
                  <a:srgbClr val="58595B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6281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58595B"/>
                </a:solidFill>
                <a:latin typeface="Calibri"/>
                <a:ea typeface="+mn-ea"/>
                <a:cs typeface="Calibri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dirty="0" smtClean="0"/>
              <a:t>Centre for Nano Science and Engineering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4106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09" y="0"/>
            <a:ext cx="9179416" cy="12586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705" y="188640"/>
            <a:ext cx="7167607" cy="9433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705" y="1320626"/>
            <a:ext cx="8718590" cy="4909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705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7695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2500" kern="1200">
          <a:solidFill>
            <a:srgbClr val="58595B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457200" rtl="0" eaLnBrk="1" latinLnBrk="0" hangingPunct="1">
        <a:spcBef>
          <a:spcPct val="20000"/>
        </a:spcBef>
        <a:buSzPct val="100000"/>
        <a:buFont typeface="Arial"/>
        <a:buChar char="•"/>
        <a:defRPr sz="2000" b="1" i="0" kern="1200">
          <a:solidFill>
            <a:srgbClr val="58595B"/>
          </a:solidFill>
          <a:latin typeface="Calibri"/>
          <a:ea typeface="+mn-ea"/>
          <a:cs typeface="Calibri"/>
        </a:defRPr>
      </a:lvl1pPr>
      <a:lvl2pPr marL="536575" indent="-273050" algn="l" defTabSz="457200" rtl="0" eaLnBrk="1" latinLnBrk="0" hangingPunct="1">
        <a:spcBef>
          <a:spcPct val="20000"/>
        </a:spcBef>
        <a:buFont typeface="Arial"/>
        <a:buChar char="–"/>
        <a:tabLst/>
        <a:defRPr sz="1600" b="1" i="0" kern="1200">
          <a:solidFill>
            <a:srgbClr val="58595B"/>
          </a:solidFill>
          <a:latin typeface="Calibri"/>
          <a:ea typeface="+mn-ea"/>
          <a:cs typeface="Calibri"/>
        </a:defRPr>
      </a:lvl2pPr>
      <a:lvl3pPr marL="809625" indent="-27305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rgbClr val="58595B"/>
          </a:solidFill>
          <a:latin typeface="Calibri"/>
          <a:ea typeface="+mn-ea"/>
          <a:cs typeface="Calibri"/>
        </a:defRPr>
      </a:lvl3pPr>
      <a:lvl4pPr marL="1074738" indent="-265113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rgbClr val="58595B"/>
          </a:solidFill>
          <a:latin typeface="Calibri"/>
          <a:ea typeface="+mn-ea"/>
          <a:cs typeface="Calibri"/>
        </a:defRPr>
      </a:lvl4pPr>
      <a:lvl5pPr marL="1346200" indent="-271463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58595B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09" y="0"/>
            <a:ext cx="9179416" cy="12586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705" y="188640"/>
            <a:ext cx="7167607" cy="9433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705" y="1320626"/>
            <a:ext cx="8718590" cy="4909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705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7695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8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7" r:id="rId7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2500" kern="1200">
          <a:solidFill>
            <a:srgbClr val="58595B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457200" rtl="0" eaLnBrk="1" latinLnBrk="0" hangingPunct="1">
        <a:spcBef>
          <a:spcPct val="20000"/>
        </a:spcBef>
        <a:buSzPct val="100000"/>
        <a:buFont typeface="Arial"/>
        <a:buChar char="•"/>
        <a:defRPr sz="2000" b="1" i="0" kern="1200">
          <a:solidFill>
            <a:srgbClr val="58595B"/>
          </a:solidFill>
          <a:latin typeface="Calibri"/>
          <a:ea typeface="+mn-ea"/>
          <a:cs typeface="Calibri"/>
        </a:defRPr>
      </a:lvl1pPr>
      <a:lvl2pPr marL="536575" indent="-273050" algn="l" defTabSz="457200" rtl="0" eaLnBrk="1" latinLnBrk="0" hangingPunct="1">
        <a:spcBef>
          <a:spcPct val="20000"/>
        </a:spcBef>
        <a:buFont typeface="Arial"/>
        <a:buChar char="–"/>
        <a:tabLst/>
        <a:defRPr sz="1600" b="1" i="0" kern="1200">
          <a:solidFill>
            <a:srgbClr val="58595B"/>
          </a:solidFill>
          <a:latin typeface="Calibri"/>
          <a:ea typeface="+mn-ea"/>
          <a:cs typeface="Calibri"/>
        </a:defRPr>
      </a:lvl2pPr>
      <a:lvl3pPr marL="809625" indent="-27305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rgbClr val="58595B"/>
          </a:solidFill>
          <a:latin typeface="Calibri"/>
          <a:ea typeface="+mn-ea"/>
          <a:cs typeface="Calibri"/>
        </a:defRPr>
      </a:lvl3pPr>
      <a:lvl4pPr marL="1074738" indent="-265113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rgbClr val="58595B"/>
          </a:solidFill>
          <a:latin typeface="Calibri"/>
          <a:ea typeface="+mn-ea"/>
          <a:cs typeface="Calibri"/>
        </a:defRPr>
      </a:lvl4pPr>
      <a:lvl5pPr marL="1346200" indent="-271463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58595B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2492896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ALD Trend Chart</a:t>
            </a:r>
            <a:endParaRPr lang="en-US" sz="4800" dirty="0"/>
          </a:p>
          <a:p>
            <a:pPr algn="ctr"/>
            <a:r>
              <a:rPr lang="en-US" sz="4800" dirty="0" smtClean="0"/>
              <a:t>July-2018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3675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340768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u="sng" dirty="0"/>
              <a:t>Al2O3 using TMA &amp; Water- Growth Rate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/>
              <a:t>ALD Trend </a:t>
            </a:r>
            <a:r>
              <a:rPr lang="en-US" sz="2800" b="1" u="sng" dirty="0" smtClean="0"/>
              <a:t>Chart - July </a:t>
            </a:r>
            <a:r>
              <a:rPr lang="en-US" sz="2800" b="1" u="sng" dirty="0" smtClean="0"/>
              <a:t>2018</a:t>
            </a:r>
            <a:r>
              <a:rPr lang="en-US" sz="2800" b="1" u="sng" dirty="0"/>
              <a:t/>
            </a:r>
            <a:br>
              <a:rPr lang="en-US" sz="2800" b="1" u="sng" dirty="0"/>
            </a:b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00000000-0008-0000-0000-000033792A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37864"/>
              </p:ext>
            </p:extLst>
          </p:nvPr>
        </p:nvGraphicFramePr>
        <p:xfrm>
          <a:off x="870992" y="198884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5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412776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u="sng" dirty="0"/>
              <a:t>Al2O3 using TMA &amp; Water- Refractive Index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/>
              <a:t>ALD Trend </a:t>
            </a:r>
            <a:r>
              <a:rPr lang="en-US" sz="2800" b="1" u="sng" dirty="0" smtClean="0"/>
              <a:t>Chart - July </a:t>
            </a:r>
            <a:r>
              <a:rPr lang="en-US" sz="2800" b="1" u="sng" dirty="0" smtClean="0"/>
              <a:t>2018</a:t>
            </a:r>
            <a:r>
              <a:rPr lang="en-US" sz="2800" b="1" u="sng" dirty="0"/>
              <a:t/>
            </a:r>
            <a:br>
              <a:rPr lang="en-US" sz="2800" b="1" u="sng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100-0000F1D02A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710685"/>
              </p:ext>
            </p:extLst>
          </p:nvPr>
        </p:nvGraphicFramePr>
        <p:xfrm>
          <a:off x="804317" y="1988840"/>
          <a:ext cx="744855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37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SE official 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NewCeNSE_Grey" id="{B36CEBBD-BAFC-4EC9-95FA-1695A6F588A3}" vid="{C8F83F29-6D47-465B-A1B4-B5C01DDCEFAE}"/>
    </a:ext>
  </a:extLst>
</a:theme>
</file>

<file path=ppt/theme/theme2.xml><?xml version="1.0" encoding="utf-8"?>
<a:theme xmlns:a="http://schemas.openxmlformats.org/drawingml/2006/main" name="1_CeNSE official 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NewCeNSE_Grey" id="{B36CEBBD-BAFC-4EC9-95FA-1695A6F588A3}" vid="{C8F83F29-6D47-465B-A1B4-B5C01DDCEFA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CeNSE official Theme2</Template>
  <TotalTime>35988</TotalTime>
  <Words>66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CeNSE official Theme2</vt:lpstr>
      <vt:lpstr>1_CeNSE official Theme2</vt:lpstr>
      <vt:lpstr>PowerPoint Presentation</vt:lpstr>
      <vt:lpstr>ALD Trend Chart - July 2018 </vt:lpstr>
      <vt:lpstr>ALD Trend Chart - July 2018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cleanroom</cp:lastModifiedBy>
  <cp:revision>526</cp:revision>
  <dcterms:created xsi:type="dcterms:W3CDTF">2017-05-05T10:40:30Z</dcterms:created>
  <dcterms:modified xsi:type="dcterms:W3CDTF">2018-08-09T07:06:04Z</dcterms:modified>
</cp:coreProperties>
</file>