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56" r:id="rId3"/>
    <p:sldId id="357" r:id="rId4"/>
    <p:sldId id="373" r:id="rId5"/>
    <p:sldId id="372" r:id="rId6"/>
    <p:sldId id="380" r:id="rId7"/>
    <p:sldId id="358" r:id="rId8"/>
    <p:sldId id="375" r:id="rId9"/>
    <p:sldId id="374" r:id="rId10"/>
    <p:sldId id="381" r:id="rId11"/>
    <p:sldId id="365" r:id="rId12"/>
    <p:sldId id="378" r:id="rId13"/>
    <p:sldId id="3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>
        <p:scale>
          <a:sx n="90" d="100"/>
          <a:sy n="90" d="100"/>
        </p:scale>
        <p:origin x="-2154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36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SiO</a:t>
            </a:r>
            <a:r>
              <a:rPr lang="en-IN" sz="1800" baseline="-25000"/>
              <a:t>2</a:t>
            </a:r>
            <a:r>
              <a:rPr lang="en-IN" sz="1800"/>
              <a:t> Deposition</a:t>
            </a:r>
            <a:r>
              <a:rPr lang="en-IN" sz="1800" baseline="0"/>
              <a:t> Rate</a:t>
            </a:r>
            <a:endParaRPr lang="en-IN" sz="1800"/>
          </a:p>
        </c:rich>
      </c:tx>
      <c:layout>
        <c:manualLayout>
          <c:xMode val="edge"/>
          <c:yMode val="edge"/>
          <c:x val="0.36551575483116422"/>
          <c:y val="5.1118307250536038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8649471653"/>
          <c:y val="0.15315508500461988"/>
          <c:w val="0.65672134733158682"/>
          <c:h val="0.52016951006124157"/>
        </c:manualLayout>
      </c:layout>
      <c:lineChart>
        <c:grouping val="standard"/>
        <c:varyColors val="0"/>
        <c:ser>
          <c:idx val="0"/>
          <c:order val="0"/>
          <c:tx>
            <c:strRef>
              <c:f>'High RI SiO2 Deposition Rate'!$M$4</c:f>
              <c:strCache>
                <c:ptCount val="1"/>
                <c:pt idx="0">
                  <c:v>Positive Error</c:v>
                </c:pt>
              </c:strCache>
            </c:strRef>
          </c:tx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SiO2 Deposition Rate'!#REF!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'High RI SiO2 Deposition Rate'!$N$4</c:f>
              <c:strCache>
                <c:ptCount val="1"/>
                <c:pt idx="0">
                  <c:v>Negative Error</c:v>
                </c:pt>
              </c:strCache>
            </c:strRef>
          </c:tx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SiO2 Deposition Rate'!#REF!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'High RI SiO2 Deposition Rate'!$O$4</c:f>
              <c:strCache>
                <c:ptCount val="1"/>
                <c:pt idx="0">
                  <c:v>Average Deposition rate (nm/min)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SiO2 Deposition Rate'!$M$6:$M$16</c:f>
                <c:numCache>
                  <c:formatCode>General</c:formatCode>
                  <c:ptCount val="11"/>
                  <c:pt idx="0">
                    <c:v>0.11215384615384494</c:v>
                  </c:pt>
                  <c:pt idx="1">
                    <c:v>0.22786666666667088</c:v>
                  </c:pt>
                  <c:pt idx="2">
                    <c:v>0.17533333333332735</c:v>
                  </c:pt>
                  <c:pt idx="3">
                    <c:v>0.40688000000000102</c:v>
                  </c:pt>
                  <c:pt idx="4">
                    <c:v>0.25933333333333763</c:v>
                  </c:pt>
                  <c:pt idx="5">
                    <c:v>0.31733333333333036</c:v>
                  </c:pt>
                  <c:pt idx="6">
                    <c:v>0.25816666666667487</c:v>
                  </c:pt>
                  <c:pt idx="7">
                    <c:v>0.12066666666667203</c:v>
                  </c:pt>
                  <c:pt idx="8">
                    <c:v>8.5999999999998522E-2</c:v>
                  </c:pt>
                  <c:pt idx="9">
                    <c:v>0.25875384615384434</c:v>
                  </c:pt>
                  <c:pt idx="10">
                    <c:v>0.35692307692308134</c:v>
                  </c:pt>
                </c:numCache>
              </c:numRef>
            </c:plus>
            <c:minus>
              <c:numRef>
                <c:f>'High RI SiO2 Deposition Rate'!$N$6:$N$16</c:f>
                <c:numCache>
                  <c:formatCode>General</c:formatCode>
                  <c:ptCount val="11"/>
                  <c:pt idx="0">
                    <c:v>0.13707692307692554</c:v>
                  </c:pt>
                  <c:pt idx="1">
                    <c:v>0.26746666666666385</c:v>
                  </c:pt>
                  <c:pt idx="2">
                    <c:v>0.22466666666667123</c:v>
                  </c:pt>
                  <c:pt idx="3">
                    <c:v>1.0321866666666679</c:v>
                  </c:pt>
                  <c:pt idx="4">
                    <c:v>0.36149999999999949</c:v>
                  </c:pt>
                  <c:pt idx="5">
                    <c:v>0.51850000000000307</c:v>
                  </c:pt>
                  <c:pt idx="6">
                    <c:v>0.36516666666665998</c:v>
                  </c:pt>
                  <c:pt idx="7">
                    <c:v>0.19849999999998857</c:v>
                  </c:pt>
                  <c:pt idx="8">
                    <c:v>0.14399999999999835</c:v>
                  </c:pt>
                  <c:pt idx="9">
                    <c:v>0.27609230769230919</c:v>
                  </c:pt>
                  <c:pt idx="10">
                    <c:v>0.61076923076922895</c:v>
                  </c:pt>
                </c:numCache>
              </c:numRef>
            </c:minus>
          </c:errBars>
          <c:cat>
            <c:numRef>
              <c:f>'High RI SiO2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SiO2 Deposition Rate'!$O$6:$O$16</c:f>
              <c:numCache>
                <c:formatCode>0.00</c:formatCode>
                <c:ptCount val="11"/>
                <c:pt idx="0">
                  <c:v>40.71246153846154</c:v>
                </c:pt>
                <c:pt idx="1">
                  <c:v>40.777466666666662</c:v>
                </c:pt>
                <c:pt idx="2">
                  <c:v>40.676000000000002</c:v>
                </c:pt>
                <c:pt idx="3">
                  <c:v>41.541119999999999</c:v>
                </c:pt>
                <c:pt idx="4">
                  <c:v>41.675666666666665</c:v>
                </c:pt>
                <c:pt idx="5">
                  <c:v>40.536000000000001</c:v>
                </c:pt>
                <c:pt idx="6">
                  <c:v>40.067666666666661</c:v>
                </c:pt>
                <c:pt idx="7">
                  <c:v>41.810999999999993</c:v>
                </c:pt>
                <c:pt idx="8">
                  <c:v>41.573999999999998</c:v>
                </c:pt>
                <c:pt idx="9">
                  <c:v>40.943246153846154</c:v>
                </c:pt>
                <c:pt idx="10">
                  <c:v>39.619999999999997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'High RI SiO2 Deposition Rate'!$J$4:$J$5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SiO2 Deposition Rate'!$J$6:$J$16</c:f>
              <c:numCache>
                <c:formatCode>General</c:formatCode>
                <c:ptCount val="11"/>
                <c:pt idx="0">
                  <c:v>43.05</c:v>
                </c:pt>
                <c:pt idx="1">
                  <c:v>43.05</c:v>
                </c:pt>
                <c:pt idx="2">
                  <c:v>43.05</c:v>
                </c:pt>
                <c:pt idx="3">
                  <c:v>43.05</c:v>
                </c:pt>
                <c:pt idx="4">
                  <c:v>43.05</c:v>
                </c:pt>
                <c:pt idx="5">
                  <c:v>43.05</c:v>
                </c:pt>
                <c:pt idx="6">
                  <c:v>43.05</c:v>
                </c:pt>
                <c:pt idx="7">
                  <c:v>43.05</c:v>
                </c:pt>
                <c:pt idx="8">
                  <c:v>43.05</c:v>
                </c:pt>
                <c:pt idx="9">
                  <c:v>43.05</c:v>
                </c:pt>
                <c:pt idx="10">
                  <c:v>43.05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'High RI SiO2 Deposition Rate'!$K$4:$K$5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SiO2 Deposition Rate'!$K$6:$K$16</c:f>
              <c:numCache>
                <c:formatCode>General</c:formatCode>
                <c:ptCount val="11"/>
                <c:pt idx="0">
                  <c:v>38.950000000000003</c:v>
                </c:pt>
                <c:pt idx="1">
                  <c:v>38.950000000000003</c:v>
                </c:pt>
                <c:pt idx="2">
                  <c:v>38.950000000000003</c:v>
                </c:pt>
                <c:pt idx="3">
                  <c:v>38.950000000000003</c:v>
                </c:pt>
                <c:pt idx="4">
                  <c:v>38.950000000000003</c:v>
                </c:pt>
                <c:pt idx="5">
                  <c:v>38.950000000000003</c:v>
                </c:pt>
                <c:pt idx="6">
                  <c:v>38.950000000000003</c:v>
                </c:pt>
                <c:pt idx="7">
                  <c:v>38.950000000000003</c:v>
                </c:pt>
                <c:pt idx="8">
                  <c:v>38.950000000000003</c:v>
                </c:pt>
                <c:pt idx="9">
                  <c:v>38.950000000000003</c:v>
                </c:pt>
                <c:pt idx="10">
                  <c:v>38.950000000000003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'High RI SiO2 Deposition Rate'!$L$4:$L$5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SiO2 Deposition Rate'!$L$6:$L$16</c:f>
              <c:numCache>
                <c:formatCode>General</c:formatCode>
                <c:ptCount val="11"/>
                <c:pt idx="0">
                  <c:v>41</c:v>
                </c:pt>
                <c:pt idx="1">
                  <c:v>41</c:v>
                </c:pt>
                <c:pt idx="2">
                  <c:v>41</c:v>
                </c:pt>
                <c:pt idx="3">
                  <c:v>41</c:v>
                </c:pt>
                <c:pt idx="4">
                  <c:v>41</c:v>
                </c:pt>
                <c:pt idx="5">
                  <c:v>41</c:v>
                </c:pt>
                <c:pt idx="6">
                  <c:v>41</c:v>
                </c:pt>
                <c:pt idx="7">
                  <c:v>41</c:v>
                </c:pt>
                <c:pt idx="8">
                  <c:v>41</c:v>
                </c:pt>
                <c:pt idx="9">
                  <c:v>41</c:v>
                </c:pt>
                <c:pt idx="10">
                  <c:v>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39552"/>
        <c:axId val="87641472"/>
      </c:lineChart>
      <c:catAx>
        <c:axId val="87639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7641472"/>
        <c:crosses val="autoZero"/>
        <c:auto val="0"/>
        <c:lblAlgn val="ctr"/>
        <c:lblOffset val="80"/>
        <c:noMultiLvlLbl val="0"/>
      </c:catAx>
      <c:valAx>
        <c:axId val="87641472"/>
        <c:scaling>
          <c:orientation val="minMax"/>
          <c:max val="44"/>
          <c:min val="38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Dep</a:t>
                </a:r>
                <a:r>
                  <a:rPr lang="en-IN" sz="1600" baseline="0"/>
                  <a:t> rate (nm/min</a:t>
                </a:r>
                <a:r>
                  <a:rPr lang="en-IN" sz="1600"/>
                  <a:t>)</a:t>
                </a:r>
              </a:p>
            </c:rich>
          </c:tx>
          <c:layout>
            <c:manualLayout>
              <c:xMode val="edge"/>
              <c:yMode val="edge"/>
              <c:x val="3.9214910312376755E-2"/>
              <c:y val="0.2299609659587617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7639552"/>
        <c:crosses val="autoZero"/>
        <c:crossBetween val="between"/>
        <c:majorUnit val="1"/>
        <c:minorUnit val="0.5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807863855727892"/>
          <c:y val="0.16165646131113934"/>
          <c:w val="0.1593689950046567"/>
          <c:h val="0.50760823219703832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Low RI Si</a:t>
            </a:r>
            <a:r>
              <a:rPr lang="en-IN" sz="1800" baseline="-25000"/>
              <a:t>3</a:t>
            </a:r>
            <a:r>
              <a:rPr lang="en-IN" sz="1800"/>
              <a:t>N</a:t>
            </a:r>
            <a:r>
              <a:rPr lang="en-IN" sz="1800" baseline="-25000"/>
              <a:t>4</a:t>
            </a:r>
            <a:r>
              <a:rPr lang="en-IN" sz="1800"/>
              <a:t> Refractive Index</a:t>
            </a:r>
          </a:p>
        </c:rich>
      </c:tx>
      <c:layout>
        <c:manualLayout>
          <c:xMode val="edge"/>
          <c:yMode val="edge"/>
          <c:x val="0.33542703793465706"/>
          <c:y val="5.30193903468043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4795650599"/>
          <c:y val="0.14710313769091979"/>
          <c:w val="0.65672134733158682"/>
          <c:h val="0.52016951006124157"/>
        </c:manualLayout>
      </c:layout>
      <c:lineChart>
        <c:grouping val="standard"/>
        <c:varyColors val="0"/>
        <c:ser>
          <c:idx val="0"/>
          <c:order val="0"/>
          <c:tx>
            <c:strRef>
              <c:f>'Low RI Si3N4 Refractive Index'!$M$4</c:f>
              <c:strCache>
                <c:ptCount val="1"/>
                <c:pt idx="0">
                  <c:v>Positive Error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'Low RI Si3N4 Refractive Index'!$M$6:$M$13</c:f>
                <c:numCache>
                  <c:formatCode>General</c:formatCode>
                  <c:ptCount val="8"/>
                  <c:pt idx="0">
                    <c:v>7.2600000000000442E-4</c:v>
                  </c:pt>
                  <c:pt idx="1">
                    <c:v>1.4699999999998603E-3</c:v>
                  </c:pt>
                  <c:pt idx="2">
                    <c:v>9.9999999999988987E-4</c:v>
                  </c:pt>
                  <c:pt idx="3">
                    <c:v>9.9999999999988987E-4</c:v>
                  </c:pt>
                  <c:pt idx="4">
                    <c:v>9.9999999999988987E-4</c:v>
                  </c:pt>
                  <c:pt idx="5">
                    <c:v>9.9999999999988987E-4</c:v>
                  </c:pt>
                  <c:pt idx="6">
                    <c:v>9.9999999999988987E-4</c:v>
                  </c:pt>
                  <c:pt idx="7">
                    <c:v>9.9999999999988987E-4</c:v>
                  </c:pt>
                </c:numCache>
              </c:numRef>
            </c:plus>
            <c:minus>
              <c:numRef>
                <c:f>'Low RI Si3N4 Refractive Index'!$N$6:$N$13</c:f>
                <c:numCache>
                  <c:formatCode>General</c:formatCode>
                  <c:ptCount val="8"/>
                  <c:pt idx="0">
                    <c:v>5.6400000000000894E-4</c:v>
                  </c:pt>
                  <c:pt idx="1">
                    <c:v>7.8000000000022496E-4</c:v>
                  </c:pt>
                  <c:pt idx="2">
                    <c:v>1.0000000000001119E-3</c:v>
                  </c:pt>
                  <c:pt idx="3">
                    <c:v>1.0000000000001119E-3</c:v>
                  </c:pt>
                  <c:pt idx="4">
                    <c:v>1.0000000000001119E-3</c:v>
                  </c:pt>
                  <c:pt idx="5">
                    <c:v>1.0000000000001119E-3</c:v>
                  </c:pt>
                  <c:pt idx="6">
                    <c:v>1.0000000000001119E-3</c:v>
                  </c:pt>
                  <c:pt idx="7">
                    <c:v>1.0000000000001119E-3</c:v>
                  </c:pt>
                </c:numCache>
              </c:numRef>
            </c:minus>
          </c:errBars>
          <c:cat>
            <c:numRef>
              <c:f>'Low RI Si3N4 Refractive Index'!$C$7:$C$16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Refractive Index'!#REF!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'Low RI Si3N4 Refractive Index'!$N$4</c:f>
              <c:strCache>
                <c:ptCount val="1"/>
                <c:pt idx="0">
                  <c:v>Negative Error</c:v>
                </c:pt>
              </c:strCache>
            </c:strRef>
          </c:tx>
          <c:errBars>
            <c:errDir val="y"/>
            <c:errBarType val="both"/>
            <c:errValType val="stdErr"/>
            <c:noEndCap val="0"/>
          </c:errBars>
          <c:cat>
            <c:numRef>
              <c:f>'Low RI Si3N4 Refractive Index'!$C$7:$C$16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Refractive Index'!#REF!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'Low RI Si3N4 Refractive Index'!$O$4</c:f>
              <c:strCache>
                <c:ptCount val="1"/>
                <c:pt idx="0">
                  <c:v>Average refractive Index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'Low RI Si3N4 Refractive Index'!$M$6:$M$16</c:f>
                <c:numCache>
                  <c:formatCode>General</c:formatCode>
                  <c:ptCount val="11"/>
                  <c:pt idx="0">
                    <c:v>7.2600000000000442E-4</c:v>
                  </c:pt>
                  <c:pt idx="1">
                    <c:v>1.4699999999998603E-3</c:v>
                  </c:pt>
                  <c:pt idx="2">
                    <c:v>9.9999999999988987E-4</c:v>
                  </c:pt>
                  <c:pt idx="3">
                    <c:v>9.9999999999988987E-4</c:v>
                  </c:pt>
                  <c:pt idx="4">
                    <c:v>9.9999999999988987E-4</c:v>
                  </c:pt>
                  <c:pt idx="5">
                    <c:v>9.9999999999988987E-4</c:v>
                  </c:pt>
                  <c:pt idx="6">
                    <c:v>9.9999999999988987E-4</c:v>
                  </c:pt>
                  <c:pt idx="7">
                    <c:v>9.9999999999988987E-4</c:v>
                  </c:pt>
                  <c:pt idx="8">
                    <c:v>2.1979999999999222E-3</c:v>
                  </c:pt>
                  <c:pt idx="9">
                    <c:v>6.0000000000015596E-4</c:v>
                  </c:pt>
                  <c:pt idx="10">
                    <c:v>1.100000000000545E-4</c:v>
                  </c:pt>
                </c:numCache>
              </c:numRef>
            </c:plus>
            <c:minus>
              <c:numRef>
                <c:f>'Low RI Si3N4 Refractive Index'!$N$6:$N$16</c:f>
                <c:numCache>
                  <c:formatCode>General</c:formatCode>
                  <c:ptCount val="11"/>
                  <c:pt idx="0">
                    <c:v>5.6400000000000894E-4</c:v>
                  </c:pt>
                  <c:pt idx="1">
                    <c:v>7.8000000000022496E-4</c:v>
                  </c:pt>
                  <c:pt idx="2">
                    <c:v>1.0000000000001119E-3</c:v>
                  </c:pt>
                  <c:pt idx="3">
                    <c:v>1.0000000000001119E-3</c:v>
                  </c:pt>
                  <c:pt idx="4">
                    <c:v>1.0000000000001119E-3</c:v>
                  </c:pt>
                  <c:pt idx="5">
                    <c:v>1.0000000000001119E-3</c:v>
                  </c:pt>
                  <c:pt idx="6">
                    <c:v>1.0000000000001119E-3</c:v>
                  </c:pt>
                  <c:pt idx="7">
                    <c:v>1.0000000000001119E-3</c:v>
                  </c:pt>
                  <c:pt idx="8">
                    <c:v>2.2320000000000118E-3</c:v>
                  </c:pt>
                  <c:pt idx="9">
                    <c:v>3.999999999997339E-4</c:v>
                  </c:pt>
                  <c:pt idx="10">
                    <c:v>1.3999999999980695E-4</c:v>
                  </c:pt>
                </c:numCache>
              </c:numRef>
            </c:minus>
            <c:spPr>
              <a:ln w="3175">
                <a:solidFill>
                  <a:schemeClr val="tx1"/>
                </a:solidFill>
                <a:prstDash val="solid"/>
              </a:ln>
            </c:spPr>
          </c:errBars>
          <c:cat>
            <c:numRef>
              <c:f>'Low RI Si3N4 Refractive Index'!$C$7:$C$16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Refractive Index'!$O$7:$O$16</c:f>
              <c:numCache>
                <c:formatCode>0.000</c:formatCode>
                <c:ptCount val="10"/>
                <c:pt idx="0">
                  <c:v>1.9456900000000001</c:v>
                </c:pt>
                <c:pt idx="1">
                  <c:v>1.9430000000000001</c:v>
                </c:pt>
                <c:pt idx="2">
                  <c:v>1.9460000000000002</c:v>
                </c:pt>
                <c:pt idx="3">
                  <c:v>1.9460000000000002</c:v>
                </c:pt>
                <c:pt idx="4">
                  <c:v>1.9460000000000002</c:v>
                </c:pt>
                <c:pt idx="5">
                  <c:v>1.9460000000000002</c:v>
                </c:pt>
                <c:pt idx="6">
                  <c:v>1.9460000000000002</c:v>
                </c:pt>
                <c:pt idx="7">
                  <c:v>1.939732</c:v>
                </c:pt>
                <c:pt idx="8">
                  <c:v>1.9373999999999998</c:v>
                </c:pt>
                <c:pt idx="9">
                  <c:v>1.9478899999999999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'Low RI Si3N4 Refractive Index'!$J$4:$J$5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'Low RI Si3N4 Refractive Index'!$C$7:$C$16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Refractive Index'!$J$6:$J$16</c:f>
              <c:numCache>
                <c:formatCode>General</c:formatCode>
                <c:ptCount val="11"/>
                <c:pt idx="0">
                  <c:v>1.9550000000000001</c:v>
                </c:pt>
                <c:pt idx="1">
                  <c:v>1.9550000000000001</c:v>
                </c:pt>
                <c:pt idx="2">
                  <c:v>1.9550000000000001</c:v>
                </c:pt>
                <c:pt idx="3">
                  <c:v>1.9550000000000001</c:v>
                </c:pt>
                <c:pt idx="4">
                  <c:v>1.9550000000000001</c:v>
                </c:pt>
                <c:pt idx="5">
                  <c:v>1.9550000000000001</c:v>
                </c:pt>
                <c:pt idx="6">
                  <c:v>1.9550000000000001</c:v>
                </c:pt>
                <c:pt idx="7">
                  <c:v>1.9550000000000001</c:v>
                </c:pt>
                <c:pt idx="8">
                  <c:v>1.9550000000000001</c:v>
                </c:pt>
                <c:pt idx="9">
                  <c:v>1.9550000000000001</c:v>
                </c:pt>
                <c:pt idx="10">
                  <c:v>1.9550000000000001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'Low RI Si3N4 Refractive Index'!$K$4:$K$5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'Low RI Si3N4 Refractive Index'!$C$7:$C$16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Refractive Index'!$K$6:$K$16</c:f>
              <c:numCache>
                <c:formatCode>General</c:formatCode>
                <c:ptCount val="11"/>
                <c:pt idx="0">
                  <c:v>1.9359999999999999</c:v>
                </c:pt>
                <c:pt idx="1">
                  <c:v>1.9359999999999999</c:v>
                </c:pt>
                <c:pt idx="2">
                  <c:v>1.9359999999999999</c:v>
                </c:pt>
                <c:pt idx="3">
                  <c:v>1.9359999999999999</c:v>
                </c:pt>
                <c:pt idx="4">
                  <c:v>1.9359999999999999</c:v>
                </c:pt>
                <c:pt idx="5">
                  <c:v>1.9359999999999999</c:v>
                </c:pt>
                <c:pt idx="6">
                  <c:v>1.9359999999999999</c:v>
                </c:pt>
                <c:pt idx="7">
                  <c:v>1.9359999999999999</c:v>
                </c:pt>
                <c:pt idx="8">
                  <c:v>1.9359999999999999</c:v>
                </c:pt>
                <c:pt idx="9">
                  <c:v>1.9359999999999999</c:v>
                </c:pt>
                <c:pt idx="10">
                  <c:v>1.9359999999999999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'Low RI Si3N4 Refractive Index'!$L$4:$L$5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'Low RI Si3N4 Refractive Index'!$C$7:$C$16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Refractive Index'!$L$6:$L$16</c:f>
              <c:numCache>
                <c:formatCode>General</c:formatCode>
                <c:ptCount val="11"/>
                <c:pt idx="0">
                  <c:v>1.946</c:v>
                </c:pt>
                <c:pt idx="1">
                  <c:v>1.946</c:v>
                </c:pt>
                <c:pt idx="2">
                  <c:v>1.946</c:v>
                </c:pt>
                <c:pt idx="3">
                  <c:v>1.946</c:v>
                </c:pt>
                <c:pt idx="4">
                  <c:v>1.946</c:v>
                </c:pt>
                <c:pt idx="5">
                  <c:v>1.946</c:v>
                </c:pt>
                <c:pt idx="6">
                  <c:v>1.946</c:v>
                </c:pt>
                <c:pt idx="7">
                  <c:v>1.946</c:v>
                </c:pt>
                <c:pt idx="8">
                  <c:v>1.946</c:v>
                </c:pt>
                <c:pt idx="9">
                  <c:v>1.946</c:v>
                </c:pt>
                <c:pt idx="10">
                  <c:v>1.946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7789824"/>
        <c:axId val="117791744"/>
      </c:lineChart>
      <c:catAx>
        <c:axId val="1177898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791744"/>
        <c:crosses val="autoZero"/>
        <c:auto val="0"/>
        <c:lblAlgn val="ctr"/>
        <c:lblOffset val="80"/>
        <c:noMultiLvlLbl val="0"/>
      </c:catAx>
      <c:valAx>
        <c:axId val="117791744"/>
        <c:scaling>
          <c:orientation val="minMax"/>
          <c:max val="1.9700000000000002"/>
          <c:min val="1.9200000000000002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Refractive Index</a:t>
                </a:r>
              </a:p>
            </c:rich>
          </c:tx>
          <c:layout>
            <c:manualLayout>
              <c:xMode val="edge"/>
              <c:yMode val="edge"/>
              <c:x val="3.9214880748602077E-2"/>
              <c:y val="0.3018019176174422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7789824"/>
        <c:crosses val="autoZero"/>
        <c:crossBetween val="between"/>
        <c:majorUnit val="1.0000000000000002E-2"/>
        <c:minorUnit val="5.000000000000001E-3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807863855727892"/>
          <c:y val="0.15466873587489768"/>
          <c:w val="0.1593689950046567"/>
          <c:h val="0.51140023490601638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Low RI Si</a:t>
            </a:r>
            <a:r>
              <a:rPr lang="en-IN" sz="1800" baseline="-25000"/>
              <a:t>3</a:t>
            </a:r>
            <a:r>
              <a:rPr lang="en-IN" sz="1800"/>
              <a:t>N</a:t>
            </a:r>
            <a:r>
              <a:rPr lang="en-IN" sz="1800" baseline="-25000"/>
              <a:t>4</a:t>
            </a:r>
            <a:r>
              <a:rPr lang="en-IN" sz="1800"/>
              <a:t> Wet Etch</a:t>
            </a:r>
            <a:r>
              <a:rPr lang="en-IN" sz="1800" baseline="0"/>
              <a:t> Rate</a:t>
            </a:r>
            <a:endParaRPr lang="en-IN" sz="1800"/>
          </a:p>
        </c:rich>
      </c:tx>
      <c:layout>
        <c:manualLayout>
          <c:xMode val="edge"/>
          <c:yMode val="edge"/>
          <c:x val="0.30433491771807536"/>
          <c:y val="4.5055094640740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4163828549"/>
          <c:y val="0.1659137070447089"/>
          <c:w val="0.65672134733158682"/>
          <c:h val="0.52016951006124157"/>
        </c:manualLayout>
      </c:layout>
      <c:lineChart>
        <c:grouping val="standard"/>
        <c:varyColors val="0"/>
        <c:ser>
          <c:idx val="2"/>
          <c:order val="0"/>
          <c:tx>
            <c:strRef>
              <c:f>'Low RI Si3N4 Wet Etch Rate'!$O$4</c:f>
              <c:strCache>
                <c:ptCount val="1"/>
                <c:pt idx="0">
                  <c:v>Average Wet Etch rate (nm/min)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1</c:v>
                </c:pt>
              </c:numLit>
            </c:plus>
            <c:minus>
              <c:numLit>
                <c:formatCode>General</c:formatCode>
                <c:ptCount val="1"/>
                <c:pt idx="0">
                  <c:v>1</c:v>
                </c:pt>
              </c:numLit>
            </c:minus>
            <c:spPr>
              <a:ln w="3175">
                <a:solidFill>
                  <a:schemeClr val="tx1"/>
                </a:solidFill>
                <a:prstDash val="solid"/>
              </a:ln>
            </c:spPr>
          </c:errBars>
          <c:cat>
            <c:numRef>
              <c:f>'Low RI Si3N4 Wet Etch Rate'!$C$6:$C$15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Wet Etch Rate'!$O$6:$O$15</c:f>
              <c:numCache>
                <c:formatCode>0.00</c:formatCode>
                <c:ptCount val="10"/>
                <c:pt idx="0">
                  <c:v>16.582000000000001</c:v>
                </c:pt>
                <c:pt idx="1">
                  <c:v>17.8796</c:v>
                </c:pt>
                <c:pt idx="2">
                  <c:v>21.984799999999996</c:v>
                </c:pt>
                <c:pt idx="3" formatCode="General">
                  <c:v>14.318000000000003</c:v>
                </c:pt>
                <c:pt idx="4" formatCode="General">
                  <c:v>17.867999999999999</c:v>
                </c:pt>
                <c:pt idx="5" formatCode="General">
                  <c:v>19.4956</c:v>
                </c:pt>
                <c:pt idx="6" formatCode="General">
                  <c:v>15.925999999999998</c:v>
                </c:pt>
                <c:pt idx="7" formatCode="General">
                  <c:v>18.378799999999998</c:v>
                </c:pt>
                <c:pt idx="8" formatCode="General">
                  <c:v>18.378799999999998</c:v>
                </c:pt>
                <c:pt idx="9" formatCode="General">
                  <c:v>17.117600000000003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'Low RI Si3N4 Wet Etch Rate'!$J$4:$J$5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'Low RI Si3N4 Wet Etch Rate'!$C$6:$C$15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Wet Etch Rate'!$J$6:$J$15</c:f>
              <c:numCache>
                <c:formatCode>General</c:formatCode>
                <c:ptCount val="10"/>
                <c:pt idx="0">
                  <c:v>19.459</c:v>
                </c:pt>
                <c:pt idx="1">
                  <c:v>19.459</c:v>
                </c:pt>
                <c:pt idx="2">
                  <c:v>19.459</c:v>
                </c:pt>
                <c:pt idx="3">
                  <c:v>19.459</c:v>
                </c:pt>
                <c:pt idx="4">
                  <c:v>19.459</c:v>
                </c:pt>
                <c:pt idx="5">
                  <c:v>19.459</c:v>
                </c:pt>
                <c:pt idx="6">
                  <c:v>19.459</c:v>
                </c:pt>
                <c:pt idx="7">
                  <c:v>19.459</c:v>
                </c:pt>
                <c:pt idx="8">
                  <c:v>19.459</c:v>
                </c:pt>
                <c:pt idx="9">
                  <c:v>19.459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'Low RI Si3N4 Wet Etch Rate'!$K$4:$K$5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'Low RI Si3N4 Wet Etch Rate'!$C$6:$C$15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Wet Etch Rate'!$K$6:$K$15</c:f>
              <c:numCache>
                <c:formatCode>General</c:formatCode>
                <c:ptCount val="10"/>
                <c:pt idx="0">
                  <c:v>15.920999999999999</c:v>
                </c:pt>
                <c:pt idx="1">
                  <c:v>15.920999999999999</c:v>
                </c:pt>
                <c:pt idx="2">
                  <c:v>15.920999999999999</c:v>
                </c:pt>
                <c:pt idx="3">
                  <c:v>15.920999999999999</c:v>
                </c:pt>
                <c:pt idx="4">
                  <c:v>15.920999999999999</c:v>
                </c:pt>
                <c:pt idx="5">
                  <c:v>15.920999999999999</c:v>
                </c:pt>
                <c:pt idx="6">
                  <c:v>15.920999999999999</c:v>
                </c:pt>
                <c:pt idx="7">
                  <c:v>15.920999999999999</c:v>
                </c:pt>
                <c:pt idx="8">
                  <c:v>15.920999999999999</c:v>
                </c:pt>
                <c:pt idx="9">
                  <c:v>15.920999999999999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'Low RI Si3N4 Wet Etch Rate'!$L$4:$L$5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'Low RI Si3N4 Wet Etch Rate'!$C$6:$C$15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'Low RI Si3N4 Wet Etch Rate'!$L$6:$L$15</c:f>
              <c:numCache>
                <c:formatCode>General</c:formatCode>
                <c:ptCount val="10"/>
                <c:pt idx="0">
                  <c:v>17.690000000000001</c:v>
                </c:pt>
                <c:pt idx="1">
                  <c:v>17.690000000000001</c:v>
                </c:pt>
                <c:pt idx="2">
                  <c:v>17.690000000000001</c:v>
                </c:pt>
                <c:pt idx="3">
                  <c:v>17.690000000000001</c:v>
                </c:pt>
                <c:pt idx="4">
                  <c:v>17.690000000000001</c:v>
                </c:pt>
                <c:pt idx="5">
                  <c:v>17.690000000000001</c:v>
                </c:pt>
                <c:pt idx="6">
                  <c:v>17.690000000000001</c:v>
                </c:pt>
                <c:pt idx="7">
                  <c:v>17.690000000000001</c:v>
                </c:pt>
                <c:pt idx="8">
                  <c:v>17.690000000000001</c:v>
                </c:pt>
                <c:pt idx="9">
                  <c:v>17.690000000000001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553920"/>
        <c:axId val="107555840"/>
      </c:lineChart>
      <c:catAx>
        <c:axId val="107553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7555840"/>
        <c:crosses val="autoZero"/>
        <c:auto val="0"/>
        <c:lblAlgn val="ctr"/>
        <c:lblOffset val="80"/>
        <c:noMultiLvlLbl val="0"/>
      </c:catAx>
      <c:valAx>
        <c:axId val="107555840"/>
        <c:scaling>
          <c:orientation val="minMax"/>
          <c:max val="24"/>
          <c:min val="12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 baseline="0"/>
                  <a:t>Wet Etch Rate (nm/min</a:t>
                </a:r>
                <a:r>
                  <a:rPr lang="en-IN" sz="1600"/>
                  <a:t>)</a:t>
                </a:r>
              </a:p>
            </c:rich>
          </c:tx>
          <c:layout>
            <c:manualLayout>
              <c:xMode val="edge"/>
              <c:yMode val="edge"/>
              <c:x val="3.5738107703942486E-2"/>
              <c:y val="0.17363507281410986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7553920"/>
        <c:crosses val="autoZero"/>
        <c:crossBetween val="between"/>
        <c:majorUnit val="2"/>
        <c:minorUnit val="0.1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2807863855727892"/>
          <c:y val="0.16518511564593921"/>
          <c:w val="0.1593689950046567"/>
          <c:h val="0.53026790429139725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SiO</a:t>
            </a:r>
            <a:r>
              <a:rPr lang="en-IN" sz="1800" baseline="-25000"/>
              <a:t>2</a:t>
            </a:r>
            <a:r>
              <a:rPr lang="en-IN" sz="1800"/>
              <a:t> Refractive Index</a:t>
            </a:r>
          </a:p>
        </c:rich>
      </c:tx>
      <c:layout>
        <c:manualLayout>
          <c:xMode val="edge"/>
          <c:yMode val="edge"/>
          <c:x val="0.32754817321086299"/>
          <c:y val="2.717110895897371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4795650599"/>
          <c:y val="0.14710313769091979"/>
          <c:w val="0.65672134733158682"/>
          <c:h val="0.52016951006124157"/>
        </c:manualLayout>
      </c:layout>
      <c:lineChart>
        <c:grouping val="standard"/>
        <c:varyColors val="0"/>
        <c:ser>
          <c:idx val="0"/>
          <c:order val="0"/>
          <c:tx>
            <c:strRef>
              <c:f>'High RI SiO2 Refractive Index '!$M$4</c:f>
              <c:strCache>
                <c:ptCount val="1"/>
                <c:pt idx="0">
                  <c:v>Positive Error</c:v>
                </c:pt>
              </c:strCache>
            </c:strRef>
          </c:tx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43300</c:v>
                </c:pt>
              </c:numCache>
            </c:numRef>
          </c:cat>
          <c:val>
            <c:numRef>
              <c:f>'High RI SiO2 Refractive Index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'High RI SiO2 Refractive Index '!$N$4</c:f>
              <c:strCache>
                <c:ptCount val="1"/>
                <c:pt idx="0">
                  <c:v>Negative Error</c:v>
                </c:pt>
              </c:strCache>
            </c:strRef>
          </c:tx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43300</c:v>
                </c:pt>
              </c:numCache>
            </c:numRef>
          </c:cat>
          <c:val>
            <c:numRef>
              <c:f>'High RI SiO2 Refractive Index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'High RI SiO2 Refractive Index '!$O$4</c:f>
              <c:strCache>
                <c:ptCount val="1"/>
                <c:pt idx="0">
                  <c:v>Average refractive Index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SiO2 Refractive Index '!$M$6:$M$16</c:f>
                <c:numCache>
                  <c:formatCode>General</c:formatCode>
                  <c:ptCount val="11"/>
                  <c:pt idx="0">
                    <c:v>1.660000000001105E-4</c:v>
                  </c:pt>
                  <c:pt idx="1">
                    <c:v>1.6599999999988846E-4</c:v>
                  </c:pt>
                  <c:pt idx="2">
                    <c:v>1.8399999999996197E-4</c:v>
                  </c:pt>
                  <c:pt idx="3">
                    <c:v>0</c:v>
                  </c:pt>
                  <c:pt idx="4">
                    <c:v>0</c:v>
                  </c:pt>
                  <c:pt idx="5">
                    <c:v>7.9999999999991189E-4</c:v>
                  </c:pt>
                  <c:pt idx="6">
                    <c:v>0</c:v>
                  </c:pt>
                  <c:pt idx="7">
                    <c:v>0</c:v>
                  </c:pt>
                  <c:pt idx="8">
                    <c:v>3.2000000000000917E-3</c:v>
                  </c:pt>
                  <c:pt idx="9">
                    <c:v>2.4599999999996847E-4</c:v>
                  </c:pt>
                  <c:pt idx="10">
                    <c:v>1.2960000000001859E-3</c:v>
                  </c:pt>
                </c:numCache>
              </c:numRef>
            </c:plus>
            <c:minus>
              <c:numRef>
                <c:f>'High RI SiO2 Refractive Index '!$N$6:$N$16</c:f>
                <c:numCache>
                  <c:formatCode>General</c:formatCode>
                  <c:ptCount val="11"/>
                  <c:pt idx="0">
                    <c:v>4.9399999999999444E-4</c:v>
                  </c:pt>
                  <c:pt idx="1">
                    <c:v>1.740000000001185E-4</c:v>
                  </c:pt>
                  <c:pt idx="2">
                    <c:v>2.1599999999999397E-4</c:v>
                  </c:pt>
                  <c:pt idx="3">
                    <c:v>0</c:v>
                  </c:pt>
                  <c:pt idx="4">
                    <c:v>0</c:v>
                  </c:pt>
                  <c:pt idx="5">
                    <c:v>1.9999999999997797E-4</c:v>
                  </c:pt>
                  <c:pt idx="6">
                    <c:v>0</c:v>
                  </c:pt>
                  <c:pt idx="7">
                    <c:v>0</c:v>
                  </c:pt>
                  <c:pt idx="8">
                    <c:v>7.9999999999991189E-4</c:v>
                  </c:pt>
                  <c:pt idx="9">
                    <c:v>6.2399999999995792E-4</c:v>
                  </c:pt>
                  <c:pt idx="10">
                    <c:v>4.7039999999998194E-3</c:v>
                  </c:pt>
                </c:numCache>
              </c:numRef>
            </c:minus>
          </c:errBars>
          <c:cat>
            <c:numRef>
              <c:f>'High RI SiO2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43300</c:v>
                </c:pt>
              </c:numCache>
            </c:numRef>
          </c:cat>
          <c:val>
            <c:numRef>
              <c:f>'High RI SiO2 Refractive Index '!$O$6:$O$16</c:f>
              <c:numCache>
                <c:formatCode>0.000</c:formatCode>
                <c:ptCount val="11"/>
                <c:pt idx="0">
                  <c:v>1.502084</c:v>
                </c:pt>
                <c:pt idx="1">
                  <c:v>1.5000440000000002</c:v>
                </c:pt>
                <c:pt idx="2">
                  <c:v>1.5002960000000001</c:v>
                </c:pt>
                <c:pt idx="3">
                  <c:v>1.494</c:v>
                </c:pt>
                <c:pt idx="4">
                  <c:v>1.4950000000000001</c:v>
                </c:pt>
                <c:pt idx="5">
                  <c:v>1.4952000000000001</c:v>
                </c:pt>
                <c:pt idx="6">
                  <c:v>1.496</c:v>
                </c:pt>
                <c:pt idx="7">
                  <c:v>1.494</c:v>
                </c:pt>
                <c:pt idx="8">
                  <c:v>1.4947999999999999</c:v>
                </c:pt>
                <c:pt idx="9">
                  <c:v>1.495274</c:v>
                </c:pt>
                <c:pt idx="10">
                  <c:v>1.4947039999999998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'High RI SiO2 Refractive Index 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43300</c:v>
                </c:pt>
              </c:numCache>
            </c:numRef>
          </c:cat>
          <c:val>
            <c:numRef>
              <c:f>'High RI SiO2 Refractive Index '!$J$6:$J$16</c:f>
              <c:numCache>
                <c:formatCode>General</c:formatCode>
                <c:ptCount val="11"/>
                <c:pt idx="0">
                  <c:v>1.5069999999999999</c:v>
                </c:pt>
                <c:pt idx="1">
                  <c:v>1.5069999999999999</c:v>
                </c:pt>
                <c:pt idx="2">
                  <c:v>1.5069999999999999</c:v>
                </c:pt>
                <c:pt idx="3">
                  <c:v>1.5069999999999999</c:v>
                </c:pt>
                <c:pt idx="4">
                  <c:v>1.5069999999999999</c:v>
                </c:pt>
                <c:pt idx="5">
                  <c:v>1.5069999999999999</c:v>
                </c:pt>
                <c:pt idx="6">
                  <c:v>1.5069999999999999</c:v>
                </c:pt>
                <c:pt idx="7">
                  <c:v>1.5069999999999999</c:v>
                </c:pt>
                <c:pt idx="8">
                  <c:v>1.5069999999999999</c:v>
                </c:pt>
                <c:pt idx="9">
                  <c:v>1.5069999999999999</c:v>
                </c:pt>
                <c:pt idx="10">
                  <c:v>1.5069999999999999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'High RI SiO2 Refractive Index 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43300</c:v>
                </c:pt>
              </c:numCache>
            </c:numRef>
          </c:cat>
          <c:val>
            <c:numRef>
              <c:f>'High RI SiO2 Refractive Index '!$K$6:$K$16</c:f>
              <c:numCache>
                <c:formatCode>General</c:formatCode>
                <c:ptCount val="11"/>
                <c:pt idx="0">
                  <c:v>1.492</c:v>
                </c:pt>
                <c:pt idx="1">
                  <c:v>1.492</c:v>
                </c:pt>
                <c:pt idx="2">
                  <c:v>1.492</c:v>
                </c:pt>
                <c:pt idx="3">
                  <c:v>1.492</c:v>
                </c:pt>
                <c:pt idx="4">
                  <c:v>1.492</c:v>
                </c:pt>
                <c:pt idx="5">
                  <c:v>1.492</c:v>
                </c:pt>
                <c:pt idx="6">
                  <c:v>1.492</c:v>
                </c:pt>
                <c:pt idx="7">
                  <c:v>1.492</c:v>
                </c:pt>
                <c:pt idx="8">
                  <c:v>1.492</c:v>
                </c:pt>
                <c:pt idx="9">
                  <c:v>1.492</c:v>
                </c:pt>
                <c:pt idx="10">
                  <c:v>1.492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'High RI SiO2 Refractive Index 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43300</c:v>
                </c:pt>
              </c:numCache>
            </c:numRef>
          </c:cat>
          <c:val>
            <c:numRef>
              <c:f>'High RI SiO2 Refractive Index '!$L$6:$L$16</c:f>
              <c:numCache>
                <c:formatCode>General</c:formatCode>
                <c:ptCount val="11"/>
                <c:pt idx="0">
                  <c:v>1.5</c:v>
                </c:pt>
                <c:pt idx="1">
                  <c:v>1.5</c:v>
                </c:pt>
                <c:pt idx="2">
                  <c:v>1.5</c:v>
                </c:pt>
                <c:pt idx="3">
                  <c:v>1.5</c:v>
                </c:pt>
                <c:pt idx="4">
                  <c:v>1.5</c:v>
                </c:pt>
                <c:pt idx="5">
                  <c:v>1.5</c:v>
                </c:pt>
                <c:pt idx="6">
                  <c:v>1.5</c:v>
                </c:pt>
                <c:pt idx="7">
                  <c:v>1.5</c:v>
                </c:pt>
                <c:pt idx="8">
                  <c:v>1.5</c:v>
                </c:pt>
                <c:pt idx="9">
                  <c:v>1.5</c:v>
                </c:pt>
                <c:pt idx="10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05728"/>
        <c:axId val="108548864"/>
      </c:lineChart>
      <c:catAx>
        <c:axId val="1085057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548864"/>
        <c:crosses val="autoZero"/>
        <c:auto val="0"/>
        <c:lblAlgn val="ctr"/>
        <c:lblOffset val="80"/>
        <c:noMultiLvlLbl val="0"/>
      </c:catAx>
      <c:valAx>
        <c:axId val="108548864"/>
        <c:scaling>
          <c:orientation val="minMax"/>
          <c:max val="1.52"/>
          <c:min val="1.48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Refractive Index</a:t>
                </a:r>
              </a:p>
            </c:rich>
          </c:tx>
          <c:layout>
            <c:manualLayout>
              <c:xMode val="edge"/>
              <c:yMode val="edge"/>
              <c:x val="2.5552579585845014E-2"/>
              <c:y val="0.1948500287731413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505728"/>
        <c:crosses val="autoZero"/>
        <c:crossBetween val="between"/>
        <c:majorUnit val="1.0000000000000002E-2"/>
        <c:minorUnit val="5.000000000000001E-3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  <a:effectLst>
          <a:outerShdw blurRad="50800" dist="50800" dir="5400000" algn="ctr" rotWithShape="0">
            <a:srgbClr val="000000">
              <a:alpha val="7000"/>
            </a:srgbClr>
          </a:outerShdw>
        </a:effectLst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807863855727892"/>
          <c:y val="0.15133409125998284"/>
          <c:w val="0.1593689950046567"/>
          <c:h val="0.51442951983943186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 baseline="0"/>
              <a:t>SiO2 </a:t>
            </a:r>
            <a:r>
              <a:rPr lang="en-IN" sz="1800"/>
              <a:t>Wet Etch</a:t>
            </a:r>
            <a:r>
              <a:rPr lang="en-IN" sz="1800" baseline="0"/>
              <a:t> Rate</a:t>
            </a:r>
            <a:endParaRPr lang="en-IN" sz="1800"/>
          </a:p>
        </c:rich>
      </c:tx>
      <c:layout>
        <c:manualLayout>
          <c:xMode val="edge"/>
          <c:yMode val="edge"/>
          <c:x val="0.35185473566129372"/>
          <c:y val="3.317341013553733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2290646343577"/>
          <c:y val="0.14710314564802807"/>
          <c:w val="0.65672134733158682"/>
          <c:h val="0.52016951006124157"/>
        </c:manualLayout>
      </c:layout>
      <c:lineChart>
        <c:grouping val="standard"/>
        <c:varyColors val="0"/>
        <c:ser>
          <c:idx val="0"/>
          <c:order val="0"/>
          <c:tx>
            <c:strRef>
              <c:f>'High RI SiO2 Wet Etch Rate '!$M$4</c:f>
              <c:strCache>
                <c:ptCount val="1"/>
                <c:pt idx="0">
                  <c:v>Positive Error</c:v>
                </c:pt>
              </c:strCache>
            </c:strRef>
          </c:tx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43300</c:v>
                </c:pt>
              </c:numCache>
            </c:numRef>
          </c:cat>
          <c:val>
            <c:numRef>
              <c:f>'High RI SiO2 Wet Etch Rate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'High RI SiO2 Wet Etch Rate '!$N$4</c:f>
              <c:strCache>
                <c:ptCount val="1"/>
                <c:pt idx="0">
                  <c:v>Negative Error</c:v>
                </c:pt>
              </c:strCache>
            </c:strRef>
          </c:tx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43300</c:v>
                </c:pt>
              </c:numCache>
            </c:numRef>
          </c:cat>
          <c:val>
            <c:numRef>
              <c:f>'High RI SiO2 Wet Etch Rate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'High RI SiO2 Wet Etch Rate '!$O$4</c:f>
              <c:strCache>
                <c:ptCount val="1"/>
                <c:pt idx="0">
                  <c:v>Average Wet Etch rate (nm/min)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SiO2 Wet Etch Rate '!$M$6:$M$15</c:f>
                <c:numCache>
                  <c:formatCode>General</c:formatCode>
                  <c:ptCount val="10"/>
                  <c:pt idx="0">
                    <c:v>2.7249999999999943</c:v>
                  </c:pt>
                  <c:pt idx="1">
                    <c:v>0.6129999999999427</c:v>
                  </c:pt>
                  <c:pt idx="2">
                    <c:v>2.5985999999999478</c:v>
                  </c:pt>
                  <c:pt idx="3">
                    <c:v>0.5660000000000025</c:v>
                  </c:pt>
                  <c:pt idx="4">
                    <c:v>11.876999999999981</c:v>
                  </c:pt>
                  <c:pt idx="5">
                    <c:v>4.4659999999999798</c:v>
                  </c:pt>
                  <c:pt idx="6">
                    <c:v>8.1110000000000184</c:v>
                  </c:pt>
                  <c:pt idx="7">
                    <c:v>7.5159999999999911</c:v>
                  </c:pt>
                  <c:pt idx="8">
                    <c:v>1.0379999999999825</c:v>
                  </c:pt>
                  <c:pt idx="9">
                    <c:v>1.8589999999999804</c:v>
                  </c:pt>
                </c:numCache>
              </c:numRef>
            </c:plus>
            <c:minus>
              <c:numRef>
                <c:f>'High RI SiO2 Wet Etch Rate '!$N$6:$N$15</c:f>
                <c:numCache>
                  <c:formatCode>General</c:formatCode>
                  <c:ptCount val="10"/>
                  <c:pt idx="0">
                    <c:v>1.6999999999999602</c:v>
                  </c:pt>
                  <c:pt idx="1">
                    <c:v>0.48200000000002774</c:v>
                  </c:pt>
                  <c:pt idx="2">
                    <c:v>2.9793999999999983</c:v>
                  </c:pt>
                  <c:pt idx="3">
                    <c:v>0.81900000000001683</c:v>
                  </c:pt>
                  <c:pt idx="4">
                    <c:v>6.1630000000000109</c:v>
                  </c:pt>
                  <c:pt idx="5">
                    <c:v>2.5240000000000293</c:v>
                  </c:pt>
                  <c:pt idx="6">
                    <c:v>3.8190000000000168</c:v>
                  </c:pt>
                  <c:pt idx="7">
                    <c:v>16.229000000000013</c:v>
                  </c:pt>
                  <c:pt idx="8">
                    <c:v>1.2020000000000266</c:v>
                  </c:pt>
                  <c:pt idx="9">
                    <c:v>1.7360000000000184</c:v>
                  </c:pt>
                </c:numCache>
              </c:numRef>
            </c:minus>
          </c:errBars>
          <c:cat>
            <c:numRef>
              <c:f>'High RI SiO2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43300</c:v>
                </c:pt>
              </c:numCache>
            </c:numRef>
          </c:cat>
          <c:val>
            <c:numRef>
              <c:f>'High RI SiO2 Wet Etch Rate '!$O$6:$O$15</c:f>
              <c:numCache>
                <c:formatCode>0.00</c:formatCode>
                <c:ptCount val="10"/>
                <c:pt idx="0">
                  <c:v>230.17</c:v>
                </c:pt>
                <c:pt idx="1">
                  <c:v>193.60700000000003</c:v>
                </c:pt>
                <c:pt idx="2">
                  <c:v>222.32640000000001</c:v>
                </c:pt>
                <c:pt idx="3">
                  <c:v>193.78400000000002</c:v>
                </c:pt>
                <c:pt idx="4">
                  <c:v>212.21800000000002</c:v>
                </c:pt>
                <c:pt idx="5">
                  <c:v>205.38900000000004</c:v>
                </c:pt>
                <c:pt idx="6">
                  <c:v>203.34399999999999</c:v>
                </c:pt>
                <c:pt idx="7">
                  <c:v>254.41900000000001</c:v>
                </c:pt>
                <c:pt idx="8">
                  <c:v>205.43200000000002</c:v>
                </c:pt>
                <c:pt idx="9">
                  <c:v>205.71100000000001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'High RI SiO2 Wet Etch Rate 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43300</c:v>
                </c:pt>
              </c:numCache>
            </c:numRef>
          </c:cat>
          <c:val>
            <c:numRef>
              <c:f>'High RI SiO2 Wet Etch Rate '!$J$6:$J$15</c:f>
              <c:numCache>
                <c:formatCode>General</c:formatCode>
                <c:ptCount val="10"/>
                <c:pt idx="0">
                  <c:v>231</c:v>
                </c:pt>
                <c:pt idx="1">
                  <c:v>231</c:v>
                </c:pt>
                <c:pt idx="2">
                  <c:v>231</c:v>
                </c:pt>
                <c:pt idx="3">
                  <c:v>231</c:v>
                </c:pt>
                <c:pt idx="4">
                  <c:v>231</c:v>
                </c:pt>
                <c:pt idx="5">
                  <c:v>231</c:v>
                </c:pt>
                <c:pt idx="6">
                  <c:v>231</c:v>
                </c:pt>
                <c:pt idx="7">
                  <c:v>231</c:v>
                </c:pt>
                <c:pt idx="8">
                  <c:v>231</c:v>
                </c:pt>
                <c:pt idx="9">
                  <c:v>231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'High RI SiO2 Wet Etch Rate 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stdDev"/>
            <c:noEndCap val="0"/>
            <c:val val="1"/>
          </c:errBars>
          <c:cat>
            <c:numRef>
              <c:f>'High RI SiO2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43300</c:v>
                </c:pt>
              </c:numCache>
            </c:numRef>
          </c:cat>
          <c:val>
            <c:numRef>
              <c:f>'High RI SiO2 Wet Etch Rate '!$K$6:$K$15</c:f>
              <c:numCache>
                <c:formatCode>General</c:formatCode>
                <c:ptCount val="10"/>
                <c:pt idx="0">
                  <c:v>189</c:v>
                </c:pt>
                <c:pt idx="1">
                  <c:v>189</c:v>
                </c:pt>
                <c:pt idx="2">
                  <c:v>189</c:v>
                </c:pt>
                <c:pt idx="3">
                  <c:v>189</c:v>
                </c:pt>
                <c:pt idx="4">
                  <c:v>189</c:v>
                </c:pt>
                <c:pt idx="5">
                  <c:v>189</c:v>
                </c:pt>
                <c:pt idx="6">
                  <c:v>189</c:v>
                </c:pt>
                <c:pt idx="7">
                  <c:v>189</c:v>
                </c:pt>
                <c:pt idx="8">
                  <c:v>189</c:v>
                </c:pt>
                <c:pt idx="9">
                  <c:v>189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'High RI SiO2 Wet Etch Rate 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'High RI SiO2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43300</c:v>
                </c:pt>
              </c:numCache>
            </c:numRef>
          </c:cat>
          <c:val>
            <c:numRef>
              <c:f>'High RI SiO2 Wet Etch Rate '!$L$6:$L$15</c:f>
              <c:numCache>
                <c:formatCode>General</c:formatCode>
                <c:ptCount val="10"/>
                <c:pt idx="0">
                  <c:v>210</c:v>
                </c:pt>
                <c:pt idx="1">
                  <c:v>210</c:v>
                </c:pt>
                <c:pt idx="2">
                  <c:v>210</c:v>
                </c:pt>
                <c:pt idx="3">
                  <c:v>210</c:v>
                </c:pt>
                <c:pt idx="4">
                  <c:v>210</c:v>
                </c:pt>
                <c:pt idx="5">
                  <c:v>210</c:v>
                </c:pt>
                <c:pt idx="6">
                  <c:v>210</c:v>
                </c:pt>
                <c:pt idx="7">
                  <c:v>210</c:v>
                </c:pt>
                <c:pt idx="8">
                  <c:v>210</c:v>
                </c:pt>
                <c:pt idx="9">
                  <c:v>210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39904"/>
        <c:axId val="108541824"/>
      </c:lineChart>
      <c:catAx>
        <c:axId val="108539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541824"/>
        <c:crosses val="autoZero"/>
        <c:auto val="0"/>
        <c:lblAlgn val="ctr"/>
        <c:lblOffset val="80"/>
        <c:noMultiLvlLbl val="0"/>
      </c:catAx>
      <c:valAx>
        <c:axId val="108541824"/>
        <c:scaling>
          <c:orientation val="minMax"/>
          <c:max val="270"/>
          <c:min val="18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 baseline="0"/>
                  <a:t>Wet Etch Rate (nm/min</a:t>
                </a:r>
                <a:r>
                  <a:rPr lang="en-IN" sz="1600"/>
                  <a:t>)</a:t>
                </a:r>
              </a:p>
            </c:rich>
          </c:tx>
          <c:layout>
            <c:manualLayout>
              <c:xMode val="edge"/>
              <c:yMode val="edge"/>
              <c:x val="2.5734772883832416E-2"/>
              <c:y val="0.1577504541187096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539904"/>
        <c:crosses val="autoZero"/>
        <c:crossBetween val="between"/>
        <c:majorUnit val="15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807863855727892"/>
          <c:y val="0.15532336773064467"/>
          <c:w val="0.1593689950046567"/>
          <c:h val="0.53233275588322104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 baseline="0"/>
              <a:t>SiO2 Stress</a:t>
            </a:r>
            <a:endParaRPr lang="en-IN" sz="1800"/>
          </a:p>
        </c:rich>
      </c:tx>
      <c:layout>
        <c:manualLayout>
          <c:xMode val="edge"/>
          <c:yMode val="edge"/>
          <c:x val="0.37303767788857167"/>
          <c:y val="3.317341013553733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4795650599"/>
          <c:y val="0.14710313769091979"/>
          <c:w val="0.65672134733158682"/>
          <c:h val="0.52016951006124157"/>
        </c:manualLayout>
      </c:layout>
      <c:lineChart>
        <c:grouping val="standard"/>
        <c:varyColors val="0"/>
        <c:ser>
          <c:idx val="2"/>
          <c:order val="0"/>
          <c:tx>
            <c:strRef>
              <c:f>'High RI SiO2 Stress '!$O$4</c:f>
              <c:strCache>
                <c:ptCount val="1"/>
                <c:pt idx="0">
                  <c:v>Stress (Mpa)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SiO2 Stress '!$M$6:$M$8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plus>
            <c:minus>
              <c:numRef>
                <c:f>'High RI SiO2 Stress '!$N$6:$N$8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</c:errBars>
          <c:cat>
            <c:numRef>
              <c:f>'High RI SiO2 Stress '!$C$6:$C$16</c:f>
              <c:numCache>
                <c:formatCode>dd-mmm-yy</c:formatCode>
                <c:ptCount val="11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43101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43300</c:v>
                </c:pt>
              </c:numCache>
            </c:numRef>
          </c:cat>
          <c:val>
            <c:numRef>
              <c:f>'High RI SiO2 Stress '!$O$6:$O$16</c:f>
              <c:numCache>
                <c:formatCode>0.00</c:formatCode>
                <c:ptCount val="11"/>
                <c:pt idx="0">
                  <c:v>167</c:v>
                </c:pt>
                <c:pt idx="1">
                  <c:v>166</c:v>
                </c:pt>
                <c:pt idx="2">
                  <c:v>82</c:v>
                </c:pt>
                <c:pt idx="3">
                  <c:v>162</c:v>
                </c:pt>
                <c:pt idx="4">
                  <c:v>166</c:v>
                </c:pt>
                <c:pt idx="5">
                  <c:v>157</c:v>
                </c:pt>
                <c:pt idx="6">
                  <c:v>170</c:v>
                </c:pt>
                <c:pt idx="7">
                  <c:v>144</c:v>
                </c:pt>
                <c:pt idx="8">
                  <c:v>158.16999999999999</c:v>
                </c:pt>
                <c:pt idx="9">
                  <c:v>173.72</c:v>
                </c:pt>
                <c:pt idx="10">
                  <c:v>162.80000000000001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827392"/>
        <c:axId val="108829312"/>
      </c:lineChart>
      <c:catAx>
        <c:axId val="108827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829312"/>
        <c:crosses val="autoZero"/>
        <c:auto val="0"/>
        <c:lblAlgn val="ctr"/>
        <c:lblOffset val="80"/>
        <c:noMultiLvlLbl val="0"/>
      </c:catAx>
      <c:valAx>
        <c:axId val="108829312"/>
        <c:scaling>
          <c:orientation val="minMax"/>
          <c:max val="265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 baseline="0"/>
                  <a:t>Compressive Stress (MPa)</a:t>
                </a:r>
                <a:endParaRPr lang="en-IN" sz="1600"/>
              </a:p>
            </c:rich>
          </c:tx>
          <c:layout>
            <c:manualLayout>
              <c:xMode val="edge"/>
              <c:yMode val="edge"/>
              <c:x val="2.5734772883832416E-2"/>
              <c:y val="0.1577504541187096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8827392"/>
        <c:crosses val="autoZero"/>
        <c:crossBetween val="between"/>
        <c:majorUnit val="25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2807863855727892"/>
          <c:y val="0.15532336773064467"/>
          <c:w val="0.1593689950046567"/>
          <c:h val="0.53233275588322104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High RI Si</a:t>
            </a:r>
            <a:r>
              <a:rPr lang="en-IN" sz="1800" baseline="-25000"/>
              <a:t>3</a:t>
            </a:r>
            <a:r>
              <a:rPr lang="en-IN" sz="1800"/>
              <a:t>N</a:t>
            </a:r>
            <a:r>
              <a:rPr lang="en-IN" sz="1800" baseline="-25000"/>
              <a:t>4</a:t>
            </a:r>
            <a:r>
              <a:rPr lang="en-IN" sz="1800"/>
              <a:t> Deposition Rate</a:t>
            </a:r>
          </a:p>
        </c:rich>
      </c:tx>
      <c:layout>
        <c:manualLayout>
          <c:xMode val="edge"/>
          <c:yMode val="edge"/>
          <c:x val="0.35031941231594488"/>
          <c:y val="2.717120359955005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4795650599"/>
          <c:y val="0.14710313769091979"/>
          <c:w val="0.65672134733158682"/>
          <c:h val="0.52016951006124157"/>
        </c:manualLayout>
      </c:layout>
      <c:lineChart>
        <c:grouping val="standard"/>
        <c:varyColors val="0"/>
        <c:ser>
          <c:idx val="0"/>
          <c:order val="0"/>
          <c:tx>
            <c:strRef>
              <c:f>'High RI Si3N4  Deposition Rate'!$M$4</c:f>
              <c:strCache>
                <c:ptCount val="1"/>
                <c:pt idx="0">
                  <c:v>Positive Error</c:v>
                </c:pt>
              </c:strCache>
            </c:strRef>
          </c:tx>
          <c:errBars>
            <c:errDir val="y"/>
            <c:errBarType val="both"/>
            <c:errValType val="stdErr"/>
            <c:noEndCap val="0"/>
          </c:errBars>
          <c:cat>
            <c:numRef>
              <c:f>'High RI Si3N4 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43312</c:v>
                </c:pt>
              </c:numCache>
            </c:numRef>
          </c:cat>
          <c:val>
            <c:numRef>
              <c:f>'High RI Si3N4  Deposition Rate'!#REF!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'High RI Si3N4  Deposition Rate'!$N$4</c:f>
              <c:strCache>
                <c:ptCount val="1"/>
                <c:pt idx="0">
                  <c:v>Negative Error</c:v>
                </c:pt>
              </c:strCache>
            </c:strRef>
          </c:tx>
          <c:errBars>
            <c:errDir val="y"/>
            <c:errBarType val="both"/>
            <c:errValType val="stdErr"/>
            <c:noEndCap val="0"/>
          </c:errBars>
          <c:cat>
            <c:numRef>
              <c:f>'High RI Si3N4 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43312</c:v>
                </c:pt>
              </c:numCache>
            </c:numRef>
          </c:cat>
          <c:val>
            <c:numRef>
              <c:f>'High RI Si3N4  Deposition Rate'!#REF!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'High RI Si3N4  Deposition Rate'!$O$4</c:f>
              <c:strCache>
                <c:ptCount val="1"/>
                <c:pt idx="0">
                  <c:v>Average Deposition rate (nm/min)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Si3N4  Deposition Rate'!$M$6:$M$16</c:f>
                <c:numCache>
                  <c:formatCode>General</c:formatCode>
                  <c:ptCount val="11"/>
                  <c:pt idx="0">
                    <c:v>6.4457142857143879E-2</c:v>
                  </c:pt>
                  <c:pt idx="1">
                    <c:v>4.8628571428571021E-2</c:v>
                  </c:pt>
                  <c:pt idx="2">
                    <c:v>8.5885714285712567E-2</c:v>
                  </c:pt>
                  <c:pt idx="3">
                    <c:v>9.8514285714285776E-2</c:v>
                  </c:pt>
                  <c:pt idx="4">
                    <c:v>0.15753333333333153</c:v>
                  </c:pt>
                  <c:pt idx="5">
                    <c:v>9.9714285714288309E-2</c:v>
                  </c:pt>
                  <c:pt idx="6">
                    <c:v>0.10668571428571383</c:v>
                  </c:pt>
                  <c:pt idx="7">
                    <c:v>0.10519999999999996</c:v>
                  </c:pt>
                  <c:pt idx="8">
                    <c:v>5.1359999999998962E-2</c:v>
                  </c:pt>
                  <c:pt idx="9">
                    <c:v>0.13482857142857263</c:v>
                  </c:pt>
                  <c:pt idx="10">
                    <c:v>4.7257142857143108E-2</c:v>
                  </c:pt>
                </c:numCache>
              </c:numRef>
            </c:plus>
            <c:minus>
              <c:numRef>
                <c:f>'High RI Si3N4  Deposition Rate'!$N$6:$N$16</c:f>
                <c:numCache>
                  <c:formatCode>General</c:formatCode>
                  <c:ptCount val="11"/>
                  <c:pt idx="0">
                    <c:v>7.6114285714284691E-2</c:v>
                  </c:pt>
                  <c:pt idx="1">
                    <c:v>5.7657142857143739E-2</c:v>
                  </c:pt>
                  <c:pt idx="2">
                    <c:v>5.4114285714286225E-2</c:v>
                  </c:pt>
                  <c:pt idx="3">
                    <c:v>0.10691428571428574</c:v>
                  </c:pt>
                  <c:pt idx="4">
                    <c:v>0.1721333333333348</c:v>
                  </c:pt>
                  <c:pt idx="5">
                    <c:v>8.0285714285713183E-2</c:v>
                  </c:pt>
                  <c:pt idx="6">
                    <c:v>0.14702857142857262</c:v>
                  </c:pt>
                  <c:pt idx="7">
                    <c:v>7.5657142857140869E-2</c:v>
                  </c:pt>
                  <c:pt idx="8">
                    <c:v>5.4940000000000211E-2</c:v>
                  </c:pt>
                  <c:pt idx="9">
                    <c:v>0.12151428571428724</c:v>
                  </c:pt>
                  <c:pt idx="10">
                    <c:v>8.1314285714285006E-2</c:v>
                  </c:pt>
                </c:numCache>
              </c:numRef>
            </c:minus>
            <c:spPr>
              <a:ln w="3175">
                <a:solidFill>
                  <a:schemeClr val="tx1"/>
                </a:solidFill>
                <a:prstDash val="solid"/>
              </a:ln>
            </c:spPr>
          </c:errBars>
          <c:cat>
            <c:numRef>
              <c:f>'High RI Si3N4 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43312</c:v>
                </c:pt>
              </c:numCache>
            </c:numRef>
          </c:cat>
          <c:val>
            <c:numRef>
              <c:f>'High RI Si3N4  Deposition Rate'!$O$6:$O$16</c:f>
              <c:numCache>
                <c:formatCode>0.00</c:formatCode>
                <c:ptCount val="11"/>
                <c:pt idx="0">
                  <c:v>14.118685714285714</c:v>
                </c:pt>
                <c:pt idx="1">
                  <c:v>14.092228571428572</c:v>
                </c:pt>
                <c:pt idx="2">
                  <c:v>13.541542857142858</c:v>
                </c:pt>
                <c:pt idx="3">
                  <c:v>14.275485714285713</c:v>
                </c:pt>
                <c:pt idx="4">
                  <c:v>14.213133333333335</c:v>
                </c:pt>
                <c:pt idx="5">
                  <c:v>13.71742857142857</c:v>
                </c:pt>
                <c:pt idx="6">
                  <c:v>13.825885714285715</c:v>
                </c:pt>
                <c:pt idx="7">
                  <c:v>15.29222857142857</c:v>
                </c:pt>
                <c:pt idx="8">
                  <c:v>14.30034</c:v>
                </c:pt>
                <c:pt idx="9">
                  <c:v>15.176657142857144</c:v>
                </c:pt>
                <c:pt idx="10">
                  <c:v>13.683314285714285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'High RI Si3N4  Deposition Rate'!$J$4:$J$5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'High RI Si3N4 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43312</c:v>
                </c:pt>
              </c:numCache>
            </c:numRef>
          </c:cat>
          <c:val>
            <c:numRef>
              <c:f>'High RI Si3N4  Deposition Rate'!$J$6:$J$16</c:f>
              <c:numCache>
                <c:formatCode>General</c:formatCode>
                <c:ptCount val="11"/>
                <c:pt idx="0">
                  <c:v>14.7</c:v>
                </c:pt>
                <c:pt idx="1">
                  <c:v>14.7</c:v>
                </c:pt>
                <c:pt idx="2">
                  <c:v>14.7</c:v>
                </c:pt>
                <c:pt idx="3">
                  <c:v>14.7</c:v>
                </c:pt>
                <c:pt idx="4">
                  <c:v>14.7</c:v>
                </c:pt>
                <c:pt idx="5">
                  <c:v>14.7</c:v>
                </c:pt>
                <c:pt idx="6">
                  <c:v>14.7</c:v>
                </c:pt>
                <c:pt idx="7">
                  <c:v>14.7</c:v>
                </c:pt>
                <c:pt idx="8">
                  <c:v>14.7</c:v>
                </c:pt>
                <c:pt idx="9">
                  <c:v>14.7</c:v>
                </c:pt>
                <c:pt idx="10">
                  <c:v>14.7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'High RI Si3N4  Deposition Rate'!$K$4:$K$5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cat>
            <c:numRef>
              <c:f>'High RI Si3N4 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43312</c:v>
                </c:pt>
              </c:numCache>
            </c:numRef>
          </c:cat>
          <c:val>
            <c:numRef>
              <c:f>'High RI Si3N4  Deposition Rate'!$K$6:$K$16</c:f>
              <c:numCache>
                <c:formatCode>General</c:formatCode>
                <c:ptCount val="11"/>
                <c:pt idx="0">
                  <c:v>13.3</c:v>
                </c:pt>
                <c:pt idx="1">
                  <c:v>13.3</c:v>
                </c:pt>
                <c:pt idx="2">
                  <c:v>13.3</c:v>
                </c:pt>
                <c:pt idx="3">
                  <c:v>13.3</c:v>
                </c:pt>
                <c:pt idx="4">
                  <c:v>13.3</c:v>
                </c:pt>
                <c:pt idx="5">
                  <c:v>13.3</c:v>
                </c:pt>
                <c:pt idx="6">
                  <c:v>13.3</c:v>
                </c:pt>
                <c:pt idx="7">
                  <c:v>13.3</c:v>
                </c:pt>
                <c:pt idx="8">
                  <c:v>13.3</c:v>
                </c:pt>
                <c:pt idx="9">
                  <c:v>13.3</c:v>
                </c:pt>
                <c:pt idx="10">
                  <c:v>13.3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'High RI Si3N4  Deposition Rate'!$L$4:$L$5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'High RI Si3N4 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43280</c:v>
                </c:pt>
                <c:pt idx="10">
                  <c:v>43312</c:v>
                </c:pt>
              </c:numCache>
            </c:numRef>
          </c:cat>
          <c:val>
            <c:numRef>
              <c:f>'High RI Si3N4  Deposition Rate'!$L$6:$L$16</c:f>
              <c:numCache>
                <c:formatCode>General</c:formatCode>
                <c:ptCount val="11"/>
                <c:pt idx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14</c:v>
                </c:pt>
                <c:pt idx="5">
                  <c:v>14</c:v>
                </c:pt>
                <c:pt idx="6">
                  <c:v>14</c:v>
                </c:pt>
                <c:pt idx="7">
                  <c:v>14</c:v>
                </c:pt>
                <c:pt idx="8">
                  <c:v>14</c:v>
                </c:pt>
                <c:pt idx="9">
                  <c:v>14</c:v>
                </c:pt>
                <c:pt idx="10">
                  <c:v>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5920"/>
        <c:axId val="22090112"/>
      </c:lineChart>
      <c:catAx>
        <c:axId val="51059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572572983591775"/>
              <c:y val="0.9058681411193763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090112"/>
        <c:crosses val="autoZero"/>
        <c:auto val="0"/>
        <c:lblAlgn val="ctr"/>
        <c:lblOffset val="80"/>
        <c:tickLblSkip val="1"/>
        <c:noMultiLvlLbl val="0"/>
      </c:catAx>
      <c:valAx>
        <c:axId val="22090112"/>
        <c:scaling>
          <c:orientation val="minMax"/>
          <c:max val="15.5"/>
          <c:min val="12.5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Dep</a:t>
                </a:r>
                <a:r>
                  <a:rPr lang="en-IN" sz="1600" baseline="0"/>
                  <a:t> Rate (nm/min</a:t>
                </a:r>
                <a:r>
                  <a:rPr lang="en-IN" sz="1600"/>
                  <a:t>)</a:t>
                </a:r>
              </a:p>
            </c:rich>
          </c:tx>
          <c:layout>
            <c:manualLayout>
              <c:xMode val="edge"/>
              <c:yMode val="edge"/>
              <c:x val="3.7850794755314714E-2"/>
              <c:y val="0.2593835770528684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105920"/>
        <c:crosses val="autoZero"/>
        <c:crossBetween val="between"/>
        <c:majorUnit val="0.5"/>
        <c:minorUnit val="0.2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635814694942278"/>
          <c:y val="0.14462584172251758"/>
          <c:w val="0.16618392026150069"/>
          <c:h val="0.56598137479506561"/>
        </c:manualLayout>
      </c:layout>
      <c:overlay val="0"/>
      <c:spPr>
        <a:noFill/>
      </c:spPr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High RI Si</a:t>
            </a:r>
            <a:r>
              <a:rPr lang="en-IN" sz="1800" baseline="-25000"/>
              <a:t>3</a:t>
            </a:r>
            <a:r>
              <a:rPr lang="en-IN" sz="1800"/>
              <a:t>N</a:t>
            </a:r>
            <a:r>
              <a:rPr lang="en-IN" sz="1800" baseline="-25000"/>
              <a:t>4</a:t>
            </a:r>
            <a:r>
              <a:rPr lang="en-IN" sz="1800"/>
              <a:t> Refractive Index</a:t>
            </a:r>
          </a:p>
        </c:rich>
      </c:tx>
      <c:layout>
        <c:manualLayout>
          <c:xMode val="edge"/>
          <c:yMode val="edge"/>
          <c:x val="0.30439295704053421"/>
          <c:y val="4.6541724657299194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4795650599"/>
          <c:y val="0.14710313769091979"/>
          <c:w val="0.65672134733158682"/>
          <c:h val="0.52016951006124157"/>
        </c:manualLayout>
      </c:layout>
      <c:lineChart>
        <c:grouping val="standard"/>
        <c:varyColors val="0"/>
        <c:ser>
          <c:idx val="0"/>
          <c:order val="0"/>
          <c:tx>
            <c:strRef>
              <c:f>'High RI Si3N4 Refractive Index '!$M$4</c:f>
              <c:strCache>
                <c:ptCount val="1"/>
                <c:pt idx="0">
                  <c:v>Positive Error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'High RI Si3N4 Refractive Index '!$M$6:$M$13</c:f>
                <c:numCache>
                  <c:formatCode>General</c:formatCode>
                  <c:ptCount val="8"/>
                  <c:pt idx="0">
                    <c:v>2.2079999999995437E-3</c:v>
                  </c:pt>
                  <c:pt idx="1">
                    <c:v>1.5199999999997438E-3</c:v>
                  </c:pt>
                  <c:pt idx="2">
                    <c:v>3.2000000000000917E-3</c:v>
                  </c:pt>
                  <c:pt idx="3">
                    <c:v>9.9999999999944578E-4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plus>
            <c:minus>
              <c:numRef>
                <c:f>'High RI Si3N4 Refractive Index '!$N$6:$N$13</c:f>
                <c:numCache>
                  <c:formatCode>General</c:formatCode>
                  <c:ptCount val="8"/>
                  <c:pt idx="0">
                    <c:v>2.8020000000004153E-3</c:v>
                  </c:pt>
                  <c:pt idx="1">
                    <c:v>1.7000000000000348E-3</c:v>
                  </c:pt>
                  <c:pt idx="2">
                    <c:v>7.9999999999991189E-4</c:v>
                  </c:pt>
                  <c:pt idx="3">
                    <c:v>2.0000000000002238E-3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</c:numCache>
              </c:numRef>
            </c:minus>
          </c:errBars>
          <c:cat>
            <c:numRef>
              <c:f>'High RI Si3N4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Si3N4 Refractive Index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'High RI Si3N4 Refractive Index '!$N$4</c:f>
              <c:strCache>
                <c:ptCount val="1"/>
                <c:pt idx="0">
                  <c:v>Negative Error</c:v>
                </c:pt>
              </c:strCache>
            </c:strRef>
          </c:tx>
          <c:errBars>
            <c:errDir val="y"/>
            <c:errBarType val="both"/>
            <c:errValType val="stdErr"/>
            <c:noEndCap val="0"/>
          </c:errBars>
          <c:cat>
            <c:numRef>
              <c:f>'High RI Si3N4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Si3N4 Refractive Index 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'High RI Si3N4 Refractive Index '!$O$4</c:f>
              <c:strCache>
                <c:ptCount val="1"/>
                <c:pt idx="0">
                  <c:v>Average refractive Index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Si3N4 Refractive Index '!$M$6:$M$16</c:f>
                <c:numCache>
                  <c:formatCode>General</c:formatCode>
                  <c:ptCount val="11"/>
                  <c:pt idx="0">
                    <c:v>2.2079999999995437E-3</c:v>
                  </c:pt>
                  <c:pt idx="1">
                    <c:v>1.5199999999997438E-3</c:v>
                  </c:pt>
                  <c:pt idx="2">
                    <c:v>3.2000000000000917E-3</c:v>
                  </c:pt>
                  <c:pt idx="3">
                    <c:v>9.9999999999944578E-4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1.6000000000002679E-3</c:v>
                  </c:pt>
                  <c:pt idx="9">
                    <c:v>3.1020000000001602E-3</c:v>
                  </c:pt>
                  <c:pt idx="10">
                    <c:v>5.5000000000005045E-4</c:v>
                  </c:pt>
                </c:numCache>
              </c:numRef>
            </c:plus>
            <c:minus>
              <c:numRef>
                <c:f>'High RI Si3N4 Refractive Index '!$N$6:$N$16</c:f>
                <c:numCache>
                  <c:formatCode>General</c:formatCode>
                  <c:ptCount val="11"/>
                  <c:pt idx="0">
                    <c:v>2.8020000000004153E-3</c:v>
                  </c:pt>
                  <c:pt idx="1">
                    <c:v>1.7000000000000348E-3</c:v>
                  </c:pt>
                  <c:pt idx="2">
                    <c:v>7.9999999999991189E-4</c:v>
                  </c:pt>
                  <c:pt idx="3">
                    <c:v>2.0000000000002238E-3</c:v>
                  </c:pt>
                  <c:pt idx="4">
                    <c:v>0</c:v>
                  </c:pt>
                  <c:pt idx="5">
                    <c:v>0</c:v>
                  </c:pt>
                  <c:pt idx="6">
                    <c:v>0</c:v>
                  </c:pt>
                  <c:pt idx="7">
                    <c:v>0</c:v>
                  </c:pt>
                  <c:pt idx="8">
                    <c:v>3.9999999999995595E-4</c:v>
                  </c:pt>
                  <c:pt idx="9">
                    <c:v>1.8080000000000318E-3</c:v>
                  </c:pt>
                  <c:pt idx="10">
                    <c:v>6.6999999999994841E-4</c:v>
                  </c:pt>
                </c:numCache>
              </c:numRef>
            </c:minus>
            <c:spPr>
              <a:ln w="3175">
                <a:solidFill>
                  <a:schemeClr val="tx1"/>
                </a:solidFill>
                <a:prstDash val="solid"/>
              </a:ln>
            </c:spPr>
          </c:errBars>
          <c:cat>
            <c:numRef>
              <c:f>'High RI Si3N4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Si3N4 Refractive Index '!$O$6:$O$16</c:f>
              <c:numCache>
                <c:formatCode>0.000</c:formatCode>
                <c:ptCount val="11"/>
                <c:pt idx="0">
                  <c:v>2.0438020000000003</c:v>
                </c:pt>
                <c:pt idx="1">
                  <c:v>2.0434600000000001</c:v>
                </c:pt>
                <c:pt idx="2">
                  <c:v>2.0577999999999999</c:v>
                </c:pt>
                <c:pt idx="3">
                  <c:v>2.0490000000000004</c:v>
                </c:pt>
                <c:pt idx="4">
                  <c:v>2.0299999999999998</c:v>
                </c:pt>
                <c:pt idx="5">
                  <c:v>2.08</c:v>
                </c:pt>
                <c:pt idx="6">
                  <c:v>2.0409999999999999</c:v>
                </c:pt>
                <c:pt idx="7">
                  <c:v>2.0409999999999999</c:v>
                </c:pt>
                <c:pt idx="8">
                  <c:v>2.0463999999999998</c:v>
                </c:pt>
                <c:pt idx="9">
                  <c:v>2.0181279999999999</c:v>
                </c:pt>
                <c:pt idx="10">
                  <c:v>2.0355300000000001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'High RI Si3N4 Refractive Index 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'High RI Si3N4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Si3N4 Refractive Index '!$J$6:$J$16</c:f>
              <c:numCache>
                <c:formatCode>General</c:formatCode>
                <c:ptCount val="11"/>
                <c:pt idx="0">
                  <c:v>2.1</c:v>
                </c:pt>
                <c:pt idx="1">
                  <c:v>2.1</c:v>
                </c:pt>
                <c:pt idx="2">
                  <c:v>2.1</c:v>
                </c:pt>
                <c:pt idx="3">
                  <c:v>2.1</c:v>
                </c:pt>
                <c:pt idx="4">
                  <c:v>2.1</c:v>
                </c:pt>
                <c:pt idx="5">
                  <c:v>2.1</c:v>
                </c:pt>
                <c:pt idx="6">
                  <c:v>2.1</c:v>
                </c:pt>
                <c:pt idx="7">
                  <c:v>2.1</c:v>
                </c:pt>
                <c:pt idx="8">
                  <c:v>2.1</c:v>
                </c:pt>
                <c:pt idx="9">
                  <c:v>2.1</c:v>
                </c:pt>
                <c:pt idx="10">
                  <c:v>2.1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'High RI Si3N4 Refractive Index 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'High RI Si3N4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Si3N4 Refractive Index '!$K$6:$K$16</c:f>
              <c:numCache>
                <c:formatCode>General</c:formatCode>
                <c:ptCount val="11"/>
                <c:pt idx="0">
                  <c:v>1.99</c:v>
                </c:pt>
                <c:pt idx="1">
                  <c:v>1.99</c:v>
                </c:pt>
                <c:pt idx="2">
                  <c:v>1.99</c:v>
                </c:pt>
                <c:pt idx="3">
                  <c:v>1.99</c:v>
                </c:pt>
                <c:pt idx="4">
                  <c:v>1.99</c:v>
                </c:pt>
                <c:pt idx="5">
                  <c:v>1.99</c:v>
                </c:pt>
                <c:pt idx="6">
                  <c:v>1.99</c:v>
                </c:pt>
                <c:pt idx="7">
                  <c:v>1.99</c:v>
                </c:pt>
                <c:pt idx="8">
                  <c:v>1.99</c:v>
                </c:pt>
                <c:pt idx="9">
                  <c:v>1.99</c:v>
                </c:pt>
                <c:pt idx="10">
                  <c:v>1.99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'High RI Si3N4 Refractive Index 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'High RI Si3N4 Refractive Index 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43311</c:v>
                </c:pt>
              </c:numCache>
            </c:numRef>
          </c:cat>
          <c:val>
            <c:numRef>
              <c:f>'High RI Si3N4 Refractive Index '!$L$6:$L$16</c:f>
              <c:numCache>
                <c:formatCode>General</c:formatCode>
                <c:ptCount val="11"/>
                <c:pt idx="0">
                  <c:v>2.0499999999999998</c:v>
                </c:pt>
                <c:pt idx="1">
                  <c:v>2.0499999999999998</c:v>
                </c:pt>
                <c:pt idx="2">
                  <c:v>2.0499999999999998</c:v>
                </c:pt>
                <c:pt idx="3">
                  <c:v>2.0499999999999998</c:v>
                </c:pt>
                <c:pt idx="4">
                  <c:v>2.0499999999999998</c:v>
                </c:pt>
                <c:pt idx="5">
                  <c:v>2.0499999999999998</c:v>
                </c:pt>
                <c:pt idx="6">
                  <c:v>2.0499999999999998</c:v>
                </c:pt>
                <c:pt idx="7">
                  <c:v>2.0499999999999998</c:v>
                </c:pt>
                <c:pt idx="8">
                  <c:v>2.0499999999999998</c:v>
                </c:pt>
                <c:pt idx="9">
                  <c:v>2.0499999999999998</c:v>
                </c:pt>
                <c:pt idx="10">
                  <c:v>2.0499999999999998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24064"/>
        <c:axId val="22825984"/>
      </c:lineChart>
      <c:catAx>
        <c:axId val="22824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825984"/>
        <c:crosses val="autoZero"/>
        <c:auto val="0"/>
        <c:lblAlgn val="ctr"/>
        <c:lblOffset val="80"/>
        <c:tickLblSkip val="1"/>
        <c:noMultiLvlLbl val="0"/>
      </c:catAx>
      <c:valAx>
        <c:axId val="22825984"/>
        <c:scaling>
          <c:orientation val="minMax"/>
          <c:max val="2.15"/>
          <c:min val="1.9800000000000002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Refractive Index</a:t>
                </a:r>
              </a:p>
            </c:rich>
          </c:tx>
          <c:layout>
            <c:manualLayout>
              <c:xMode val="edge"/>
              <c:yMode val="edge"/>
              <c:x val="4.4520298228643548E-2"/>
              <c:y val="0.260941346978092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2824064"/>
        <c:crosses val="autoZero"/>
        <c:crossBetween val="between"/>
        <c:majorUnit val="5.000000000000001E-2"/>
        <c:minorUnit val="1.0000000000000002E-2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807863855727892"/>
          <c:y val="0.15154995456076464"/>
          <c:w val="0.1593689950046567"/>
          <c:h val="0.52946686748902161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High RI Si</a:t>
            </a:r>
            <a:r>
              <a:rPr lang="en-IN" sz="1800" baseline="-25000"/>
              <a:t>3</a:t>
            </a:r>
            <a:r>
              <a:rPr lang="en-IN" sz="1800"/>
              <a:t>N</a:t>
            </a:r>
            <a:r>
              <a:rPr lang="en-IN" sz="1800" baseline="-25000"/>
              <a:t>4</a:t>
            </a:r>
            <a:r>
              <a:rPr lang="en-IN" sz="1800"/>
              <a:t> Wet Etch</a:t>
            </a:r>
            <a:r>
              <a:rPr lang="en-IN" sz="1800" baseline="0"/>
              <a:t> Rate</a:t>
            </a:r>
            <a:endParaRPr lang="en-IN" sz="1800"/>
          </a:p>
        </c:rich>
      </c:tx>
      <c:layout>
        <c:manualLayout>
          <c:xMode val="edge"/>
          <c:yMode val="edge"/>
          <c:x val="0.34926490209822847"/>
          <c:y val="4.71713035870516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27942384444"/>
          <c:y val="0.16104120430012261"/>
          <c:w val="0.65672134733158682"/>
          <c:h val="0.52016951006124157"/>
        </c:manualLayout>
      </c:layout>
      <c:lineChart>
        <c:grouping val="standard"/>
        <c:varyColors val="0"/>
        <c:ser>
          <c:idx val="2"/>
          <c:order val="0"/>
          <c:tx>
            <c:strRef>
              <c:f>'High RI Si3N4 Wet Etch Rate '!$O$4</c:f>
              <c:strCache>
                <c:ptCount val="1"/>
                <c:pt idx="0">
                  <c:v>Average Wet Etch rate (nm/min)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Si3N4 Wet Etch Rate '!$M$6:$M$15</c:f>
                <c:numCache>
                  <c:formatCode>General</c:formatCode>
                  <c:ptCount val="10"/>
                  <c:pt idx="0">
                    <c:v>0.29549999999999876</c:v>
                  </c:pt>
                  <c:pt idx="1">
                    <c:v>0.1427999999999976</c:v>
                  </c:pt>
                  <c:pt idx="2">
                    <c:v>0.15439999999999543</c:v>
                  </c:pt>
                  <c:pt idx="3">
                    <c:v>0.13320000000000576</c:v>
                  </c:pt>
                  <c:pt idx="4">
                    <c:v>0.97120000000000495</c:v>
                  </c:pt>
                  <c:pt idx="5">
                    <c:v>0.20879999999999299</c:v>
                  </c:pt>
                  <c:pt idx="6">
                    <c:v>0.19159999999999577</c:v>
                  </c:pt>
                  <c:pt idx="7">
                    <c:v>0.13400000000000034</c:v>
                  </c:pt>
                  <c:pt idx="8">
                    <c:v>0.56360000000000277</c:v>
                  </c:pt>
                  <c:pt idx="9">
                    <c:v>0.57120000000000104</c:v>
                  </c:pt>
                </c:numCache>
              </c:numRef>
            </c:plus>
            <c:minus>
              <c:numRef>
                <c:f>'High RI Si3N4 Wet Etch Rate '!$N$6:$N$15</c:f>
                <c:numCache>
                  <c:formatCode>General</c:formatCode>
                  <c:ptCount val="10"/>
                  <c:pt idx="0">
                    <c:v>0.29200000000000692</c:v>
                  </c:pt>
                  <c:pt idx="1">
                    <c:v>0.15920000000000201</c:v>
                  </c:pt>
                  <c:pt idx="2">
                    <c:v>9.3599999999995021E-2</c:v>
                  </c:pt>
                  <c:pt idx="3">
                    <c:v>5.8800000000001518E-2</c:v>
                  </c:pt>
                  <c:pt idx="4">
                    <c:v>0.72479999999999833</c:v>
                  </c:pt>
                  <c:pt idx="5">
                    <c:v>0.14919999999999867</c:v>
                  </c:pt>
                  <c:pt idx="6">
                    <c:v>0.11839999999999407</c:v>
                  </c:pt>
                  <c:pt idx="7">
                    <c:v>8.1999999999998963E-2</c:v>
                  </c:pt>
                  <c:pt idx="8">
                    <c:v>0.49899999999999523</c:v>
                  </c:pt>
                  <c:pt idx="9">
                    <c:v>0.57680000000000042</c:v>
                  </c:pt>
                </c:numCache>
              </c:numRef>
            </c:minus>
          </c:errBars>
          <c:cat>
            <c:numRef>
              <c:f>'High RI Si3N4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'High RI Si3N4 Wet Etch Rate '!$O$6:$O$15</c:f>
              <c:numCache>
                <c:formatCode>0.00</c:formatCode>
                <c:ptCount val="10"/>
                <c:pt idx="0">
                  <c:v>12.491999999999996</c:v>
                </c:pt>
                <c:pt idx="1">
                  <c:v>12.299199999999999</c:v>
                </c:pt>
                <c:pt idx="2" formatCode="General">
                  <c:v>14.3376</c:v>
                </c:pt>
                <c:pt idx="3" formatCode="General">
                  <c:v>11.572800000000001</c:v>
                </c:pt>
                <c:pt idx="4" formatCode="General">
                  <c:v>13.046800000000001</c:v>
                </c:pt>
                <c:pt idx="5" formatCode="General">
                  <c:v>13.8232</c:v>
                </c:pt>
                <c:pt idx="6" formatCode="General">
                  <c:v>12.836400000000001</c:v>
                </c:pt>
                <c:pt idx="7" formatCode="General">
                  <c:v>13.738</c:v>
                </c:pt>
                <c:pt idx="8" formatCode="General">
                  <c:v>12.842199999999997</c:v>
                </c:pt>
                <c:pt idx="9" formatCode="General">
                  <c:v>13.390799999999999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'High RI Si3N4 Wet Etch Rate 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'High RI Si3N4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'High RI Si3N4 Wet Etch Rate '!$J$6:$J$15</c:f>
              <c:numCache>
                <c:formatCode>General</c:formatCode>
                <c:ptCount val="10"/>
                <c:pt idx="0">
                  <c:v>13.948</c:v>
                </c:pt>
                <c:pt idx="1">
                  <c:v>13.948</c:v>
                </c:pt>
                <c:pt idx="2">
                  <c:v>13.948</c:v>
                </c:pt>
                <c:pt idx="3">
                  <c:v>13.948</c:v>
                </c:pt>
                <c:pt idx="4">
                  <c:v>13.948</c:v>
                </c:pt>
                <c:pt idx="5">
                  <c:v>13.948</c:v>
                </c:pt>
                <c:pt idx="6">
                  <c:v>13.948</c:v>
                </c:pt>
                <c:pt idx="7">
                  <c:v>13.948</c:v>
                </c:pt>
                <c:pt idx="8">
                  <c:v>13.948</c:v>
                </c:pt>
                <c:pt idx="9">
                  <c:v>13.948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'High RI Si3N4 Wet Etch Rate 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'High RI Si3N4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'High RI Si3N4 Wet Etch Rate '!$K$6:$K$15</c:f>
              <c:numCache>
                <c:formatCode>General</c:formatCode>
                <c:ptCount val="10"/>
                <c:pt idx="0">
                  <c:v>11.412000000000001</c:v>
                </c:pt>
                <c:pt idx="1">
                  <c:v>11.412000000000001</c:v>
                </c:pt>
                <c:pt idx="2">
                  <c:v>11.412000000000001</c:v>
                </c:pt>
                <c:pt idx="3">
                  <c:v>11.412000000000001</c:v>
                </c:pt>
                <c:pt idx="4">
                  <c:v>11.412000000000001</c:v>
                </c:pt>
                <c:pt idx="5">
                  <c:v>11.412000000000001</c:v>
                </c:pt>
                <c:pt idx="6">
                  <c:v>11.412000000000001</c:v>
                </c:pt>
                <c:pt idx="7">
                  <c:v>11.412000000000001</c:v>
                </c:pt>
                <c:pt idx="8">
                  <c:v>11.412000000000001</c:v>
                </c:pt>
                <c:pt idx="9">
                  <c:v>11.412000000000001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'High RI Si3N4 Wet Etch Rate 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'High RI Si3N4 Wet Etch Rate '!$C$6:$C$15</c:f>
              <c:numCache>
                <c:formatCode>dd-mmm-yy</c:formatCode>
                <c:ptCount val="10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43250</c:v>
                </c:pt>
                <c:pt idx="8">
                  <c:v>43281</c:v>
                </c:pt>
                <c:pt idx="9">
                  <c:v>43311</c:v>
                </c:pt>
              </c:numCache>
            </c:numRef>
          </c:cat>
          <c:val>
            <c:numRef>
              <c:f>'High RI Si3N4 Wet Etch Rate '!$L$6:$L$15</c:f>
              <c:numCache>
                <c:formatCode>General</c:formatCode>
                <c:ptCount val="10"/>
                <c:pt idx="0">
                  <c:v>12.68</c:v>
                </c:pt>
                <c:pt idx="1">
                  <c:v>12.68</c:v>
                </c:pt>
                <c:pt idx="2">
                  <c:v>12.68</c:v>
                </c:pt>
                <c:pt idx="3">
                  <c:v>12.68</c:v>
                </c:pt>
                <c:pt idx="4">
                  <c:v>12.68</c:v>
                </c:pt>
                <c:pt idx="5">
                  <c:v>12.68</c:v>
                </c:pt>
                <c:pt idx="6">
                  <c:v>12.68</c:v>
                </c:pt>
                <c:pt idx="7">
                  <c:v>12.68</c:v>
                </c:pt>
                <c:pt idx="8">
                  <c:v>12.68</c:v>
                </c:pt>
                <c:pt idx="9">
                  <c:v>12.68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393408"/>
        <c:axId val="23395328"/>
      </c:lineChart>
      <c:catAx>
        <c:axId val="233934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395328"/>
        <c:crosses val="autoZero"/>
        <c:auto val="0"/>
        <c:lblAlgn val="ctr"/>
        <c:lblOffset val="80"/>
        <c:tickLblSkip val="1"/>
        <c:noMultiLvlLbl val="0"/>
      </c:catAx>
      <c:valAx>
        <c:axId val="23395328"/>
        <c:scaling>
          <c:orientation val="minMax"/>
          <c:max val="16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 baseline="0"/>
                  <a:t>Wet Etch Rate (nm/min</a:t>
                </a:r>
                <a:r>
                  <a:rPr lang="en-IN" sz="1600"/>
                  <a:t>)</a:t>
                </a:r>
              </a:p>
            </c:rich>
          </c:tx>
          <c:layout>
            <c:manualLayout>
              <c:xMode val="edge"/>
              <c:yMode val="edge"/>
              <c:x val="4.3468886769443632E-2"/>
              <c:y val="0.23291303587051618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393408"/>
        <c:crosses val="autoZero"/>
        <c:crossBetween val="between"/>
        <c:majorUnit val="1"/>
        <c:minorUnit val="1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2807863855727892"/>
          <c:y val="0.16148258967629045"/>
          <c:w val="0.1593689950046567"/>
          <c:h val="0.53144689413823276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Hi</a:t>
            </a:r>
            <a:r>
              <a:rPr lang="en-IN" sz="1800" baseline="0"/>
              <a:t>gh RI Si3N4 Stress</a:t>
            </a:r>
            <a:endParaRPr lang="en-IN" sz="1800"/>
          </a:p>
        </c:rich>
      </c:tx>
      <c:layout>
        <c:manualLayout>
          <c:xMode val="edge"/>
          <c:yMode val="edge"/>
          <c:x val="0.37303767788857167"/>
          <c:y val="3.317341013553733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4795650599"/>
          <c:y val="0.14710313769091979"/>
          <c:w val="0.65672134733158682"/>
          <c:h val="0.52016951006124157"/>
        </c:manualLayout>
      </c:layout>
      <c:lineChart>
        <c:grouping val="standard"/>
        <c:varyColors val="0"/>
        <c:ser>
          <c:idx val="2"/>
          <c:order val="0"/>
          <c:tx>
            <c:strRef>
              <c:f>'High RI Si3N4 Stress'!$O$4</c:f>
              <c:strCache>
                <c:ptCount val="1"/>
                <c:pt idx="0">
                  <c:v>Stress (Mpa)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'High RI Si3N4 Stress'!$M$6:$M$8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plus>
            <c:minus>
              <c:numRef>
                <c:f>'High RI Si3N4 Stress'!$N$6:$N$8</c:f>
                <c:numCache>
                  <c:formatCode>General</c:formatCode>
                  <c:ptCount val="3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</c:numCache>
              </c:numRef>
            </c:minus>
          </c:errBars>
          <c:cat>
            <c:numRef>
              <c:f>'High RI Si3N4 Stress'!$C$6:$C$13</c:f>
              <c:numCache>
                <c:formatCode>dd-mmm-yy</c:formatCode>
                <c:ptCount val="8"/>
                <c:pt idx="0">
                  <c:v>43025</c:v>
                </c:pt>
                <c:pt idx="1">
                  <c:v>43055</c:v>
                </c:pt>
                <c:pt idx="2">
                  <c:v>43089</c:v>
                </c:pt>
                <c:pt idx="3">
                  <c:v>43131</c:v>
                </c:pt>
                <c:pt idx="4">
                  <c:v>43158</c:v>
                </c:pt>
                <c:pt idx="5">
                  <c:v>43186</c:v>
                </c:pt>
                <c:pt idx="6">
                  <c:v>43215</c:v>
                </c:pt>
                <c:pt idx="7">
                  <c:v>43311</c:v>
                </c:pt>
              </c:numCache>
            </c:numRef>
          </c:cat>
          <c:val>
            <c:numRef>
              <c:f>'High RI Si3N4 Stress'!$O$6:$O$13</c:f>
              <c:numCache>
                <c:formatCode>0.00</c:formatCode>
                <c:ptCount val="8"/>
                <c:pt idx="0">
                  <c:v>167</c:v>
                </c:pt>
                <c:pt idx="1">
                  <c:v>166</c:v>
                </c:pt>
                <c:pt idx="2">
                  <c:v>82</c:v>
                </c:pt>
                <c:pt idx="3">
                  <c:v>87</c:v>
                </c:pt>
                <c:pt idx="4">
                  <c:v>77</c:v>
                </c:pt>
                <c:pt idx="5">
                  <c:v>116</c:v>
                </c:pt>
                <c:pt idx="6">
                  <c:v>47</c:v>
                </c:pt>
                <c:pt idx="7">
                  <c:v>119.5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765760"/>
        <c:axId val="23767680"/>
      </c:lineChart>
      <c:catAx>
        <c:axId val="237657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6757104394208798"/>
              <c:y val="0.88413161192688761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767680"/>
        <c:crosses val="autoZero"/>
        <c:auto val="0"/>
        <c:lblAlgn val="ctr"/>
        <c:lblOffset val="80"/>
        <c:noMultiLvlLbl val="0"/>
      </c:catAx>
      <c:valAx>
        <c:axId val="23767680"/>
        <c:scaling>
          <c:orientation val="minMax"/>
          <c:max val="265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 baseline="0"/>
                  <a:t>Tensile Stress (MPa)</a:t>
                </a:r>
                <a:endParaRPr lang="en-IN" sz="1600"/>
              </a:p>
            </c:rich>
          </c:tx>
          <c:layout>
            <c:manualLayout>
              <c:xMode val="edge"/>
              <c:yMode val="edge"/>
              <c:x val="2.5734772883832416E-2"/>
              <c:y val="0.1577504541187096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3765760"/>
        <c:crosses val="autoZero"/>
        <c:crossBetween val="between"/>
        <c:majorUnit val="25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82807863855727892"/>
          <c:y val="0.15532336773064467"/>
          <c:w val="0.1593689950046567"/>
          <c:h val="0.53233275588322104"/>
        </c:manualLayout>
      </c:layout>
      <c:overlay val="0"/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0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800080"/>
                </a:solidFill>
                <a:latin typeface="Calibri"/>
                <a:ea typeface="Calibri"/>
                <a:cs typeface="Calibri"/>
              </a:defRPr>
            </a:pPr>
            <a:r>
              <a:rPr lang="en-IN" sz="1800"/>
              <a:t>Low RI Si</a:t>
            </a:r>
            <a:r>
              <a:rPr lang="en-IN" sz="1800" baseline="-25000"/>
              <a:t>3</a:t>
            </a:r>
            <a:r>
              <a:rPr lang="en-IN" sz="1800"/>
              <a:t>N</a:t>
            </a:r>
            <a:r>
              <a:rPr lang="en-IN" sz="1800" baseline="-25000"/>
              <a:t>4</a:t>
            </a:r>
            <a:r>
              <a:rPr lang="en-IN" sz="1800"/>
              <a:t> Deposition Rate</a:t>
            </a:r>
          </a:p>
        </c:rich>
      </c:tx>
      <c:layout>
        <c:manualLayout>
          <c:xMode val="edge"/>
          <c:yMode val="edge"/>
          <c:x val="0.29468213165696833"/>
          <c:y val="3.4339730099136372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542163312641357"/>
          <c:y val="0.15785590893915025"/>
          <c:w val="0.65672134733158682"/>
          <c:h val="0.52016951006124157"/>
        </c:manualLayout>
      </c:layout>
      <c:lineChart>
        <c:grouping val="standard"/>
        <c:varyColors val="0"/>
        <c:ser>
          <c:idx val="0"/>
          <c:order val="0"/>
          <c:tx>
            <c:strRef>
              <c:f>'Low RI Si3N4 Deposition Rate'!$M$4</c:f>
              <c:strCache>
                <c:ptCount val="1"/>
                <c:pt idx="0">
                  <c:v>Positive Error</c:v>
                </c:pt>
              </c:strCache>
            </c:strRef>
          </c:tx>
          <c:errBars>
            <c:errDir val="y"/>
            <c:errBarType val="both"/>
            <c:errValType val="cust"/>
            <c:noEndCap val="0"/>
            <c:plus>
              <c:numRef>
                <c:f>'Low RI Si3N4 Deposition Rate'!$M$6:$M$16</c:f>
                <c:numCache>
                  <c:formatCode>General</c:formatCode>
                  <c:ptCount val="11"/>
                  <c:pt idx="0">
                    <c:v>3.7142857142857366E-2</c:v>
                  </c:pt>
                  <c:pt idx="1">
                    <c:v>3.1257142857143094E-2</c:v>
                  </c:pt>
                  <c:pt idx="2">
                    <c:v>6.2057142857142367E-2</c:v>
                  </c:pt>
                  <c:pt idx="3">
                    <c:v>8.2285714285715628E-2</c:v>
                  </c:pt>
                  <c:pt idx="4">
                    <c:v>0.14011428571428475</c:v>
                  </c:pt>
                  <c:pt idx="5">
                    <c:v>9.0971428571428703E-2</c:v>
                  </c:pt>
                  <c:pt idx="6">
                    <c:v>8.1657142857141096E-2</c:v>
                  </c:pt>
                  <c:pt idx="7">
                    <c:v>0.18062857142857069</c:v>
                  </c:pt>
                  <c:pt idx="8">
                    <c:v>8.3780000000000854E-2</c:v>
                  </c:pt>
                  <c:pt idx="9">
                    <c:v>0.36999999999999922</c:v>
                  </c:pt>
                  <c:pt idx="10">
                    <c:v>6.2685714285715122E-2</c:v>
                  </c:pt>
                </c:numCache>
              </c:numRef>
            </c:plus>
            <c:minus>
              <c:numRef>
                <c:f>'Low RI Si3N4 Deposition Rate'!$N$6:$N$16</c:f>
                <c:numCache>
                  <c:formatCode>General</c:formatCode>
                  <c:ptCount val="11"/>
                  <c:pt idx="0">
                    <c:v>5.314285714285738E-2</c:v>
                  </c:pt>
                  <c:pt idx="1">
                    <c:v>3.5885714285713632E-2</c:v>
                  </c:pt>
                  <c:pt idx="2">
                    <c:v>7.5085714285714644E-2</c:v>
                  </c:pt>
                  <c:pt idx="3">
                    <c:v>0.14171428571428457</c:v>
                  </c:pt>
                  <c:pt idx="4">
                    <c:v>0.15817142857143018</c:v>
                  </c:pt>
                  <c:pt idx="5">
                    <c:v>0.15788571428571352</c:v>
                  </c:pt>
                  <c:pt idx="6">
                    <c:v>0.14262857142857222</c:v>
                  </c:pt>
                  <c:pt idx="7">
                    <c:v>0.14222857142856959</c:v>
                  </c:pt>
                  <c:pt idx="8">
                    <c:v>0.1351199999999988</c:v>
                  </c:pt>
                  <c:pt idx="9">
                    <c:v>0.26999999999999957</c:v>
                  </c:pt>
                  <c:pt idx="10">
                    <c:v>9.2742857142855684E-2</c:v>
                  </c:pt>
                </c:numCache>
              </c:numRef>
            </c:minus>
          </c:errBars>
          <c:cat>
            <c:numRef>
              <c:f>'Low RI Si3N4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43312</c:v>
                </c:pt>
              </c:numCache>
            </c:numRef>
          </c:cat>
          <c:val>
            <c:numRef>
              <c:f>'Low RI Si3N4 Deposition Rate'!#REF!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'Low RI Si3N4 Deposition Rate'!$N$4</c:f>
              <c:strCache>
                <c:ptCount val="1"/>
                <c:pt idx="0">
                  <c:v>Negative Error</c:v>
                </c:pt>
              </c:strCache>
            </c:strRef>
          </c:tx>
          <c:errBars>
            <c:errDir val="y"/>
            <c:errBarType val="both"/>
            <c:errValType val="stdErr"/>
            <c:noEndCap val="0"/>
          </c:errBars>
          <c:cat>
            <c:numRef>
              <c:f>'Low RI Si3N4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43312</c:v>
                </c:pt>
              </c:numCache>
            </c:numRef>
          </c:cat>
          <c:val>
            <c:numRef>
              <c:f>'Low RI Si3N4 Deposition Rate'!#REF!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'Low RI Si3N4 Deposition Rate'!$O$4</c:f>
              <c:strCache>
                <c:ptCount val="1"/>
                <c:pt idx="0">
                  <c:v>Average Deposition rate (nm/min)</c:v>
                </c:pt>
              </c:strCache>
            </c:strRef>
          </c:tx>
          <c:spPr>
            <a:ln w="28575">
              <a:solidFill>
                <a:srgbClr val="0070C0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'Low RI Si3N4 Deposition Rate'!$M$6:$M$16</c:f>
                <c:numCache>
                  <c:formatCode>General</c:formatCode>
                  <c:ptCount val="11"/>
                  <c:pt idx="0">
                    <c:v>3.7142857142857366E-2</c:v>
                  </c:pt>
                  <c:pt idx="1">
                    <c:v>3.1257142857143094E-2</c:v>
                  </c:pt>
                  <c:pt idx="2">
                    <c:v>6.2057142857142367E-2</c:v>
                  </c:pt>
                  <c:pt idx="3">
                    <c:v>8.2285714285715628E-2</c:v>
                  </c:pt>
                  <c:pt idx="4">
                    <c:v>0.14011428571428475</c:v>
                  </c:pt>
                  <c:pt idx="5">
                    <c:v>9.0971428571428703E-2</c:v>
                  </c:pt>
                  <c:pt idx="6">
                    <c:v>8.1657142857141096E-2</c:v>
                  </c:pt>
                  <c:pt idx="7">
                    <c:v>0.18062857142857069</c:v>
                  </c:pt>
                  <c:pt idx="8">
                    <c:v>8.3780000000000854E-2</c:v>
                  </c:pt>
                  <c:pt idx="9">
                    <c:v>0.36999999999999922</c:v>
                  </c:pt>
                  <c:pt idx="10">
                    <c:v>6.2685714285715122E-2</c:v>
                  </c:pt>
                </c:numCache>
              </c:numRef>
            </c:plus>
            <c:minus>
              <c:numRef>
                <c:f>'Low RI Si3N4 Deposition Rate'!$N$6:$N$16</c:f>
                <c:numCache>
                  <c:formatCode>General</c:formatCode>
                  <c:ptCount val="11"/>
                  <c:pt idx="0">
                    <c:v>5.314285714285738E-2</c:v>
                  </c:pt>
                  <c:pt idx="1">
                    <c:v>3.5885714285713632E-2</c:v>
                  </c:pt>
                  <c:pt idx="2">
                    <c:v>7.5085714285714644E-2</c:v>
                  </c:pt>
                  <c:pt idx="3">
                    <c:v>0.14171428571428457</c:v>
                  </c:pt>
                  <c:pt idx="4">
                    <c:v>0.15817142857143018</c:v>
                  </c:pt>
                  <c:pt idx="5">
                    <c:v>0.15788571428571352</c:v>
                  </c:pt>
                  <c:pt idx="6">
                    <c:v>0.14262857142857222</c:v>
                  </c:pt>
                  <c:pt idx="7">
                    <c:v>0.14222857142856959</c:v>
                  </c:pt>
                  <c:pt idx="8">
                    <c:v>0.1351199999999988</c:v>
                  </c:pt>
                  <c:pt idx="9">
                    <c:v>0.26999999999999957</c:v>
                  </c:pt>
                  <c:pt idx="10">
                    <c:v>9.2742857142855684E-2</c:v>
                  </c:pt>
                </c:numCache>
              </c:numRef>
            </c:minus>
            <c:spPr>
              <a:ln w="3175">
                <a:solidFill>
                  <a:schemeClr val="tx1"/>
                </a:solidFill>
                <a:prstDash val="solid"/>
              </a:ln>
            </c:spPr>
          </c:errBars>
          <c:cat>
            <c:numRef>
              <c:f>'Low RI Si3N4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43312</c:v>
                </c:pt>
              </c:numCache>
            </c:numRef>
          </c:cat>
          <c:val>
            <c:numRef>
              <c:f>'Low RI Si3N4 Deposition Rate'!$O$6:$O$16</c:f>
              <c:numCache>
                <c:formatCode>0.00</c:formatCode>
                <c:ptCount val="11"/>
                <c:pt idx="0">
                  <c:v>14.022857142857143</c:v>
                </c:pt>
                <c:pt idx="1">
                  <c:v>14.079885714285714</c:v>
                </c:pt>
                <c:pt idx="2">
                  <c:v>13.313371428571429</c:v>
                </c:pt>
                <c:pt idx="3">
                  <c:v>13.969142857142856</c:v>
                </c:pt>
                <c:pt idx="4">
                  <c:v>14.041314285714288</c:v>
                </c:pt>
                <c:pt idx="5">
                  <c:v>13.706171428571428</c:v>
                </c:pt>
                <c:pt idx="6">
                  <c:v>13.3352</c:v>
                </c:pt>
                <c:pt idx="7">
                  <c:v>15.030228571428571</c:v>
                </c:pt>
                <c:pt idx="8">
                  <c:v>14.866219999999998</c:v>
                </c:pt>
                <c:pt idx="9">
                  <c:v>14.91</c:v>
                </c:pt>
                <c:pt idx="10">
                  <c:v>13.190742857142856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'Low RI Si3N4 Deposition Rate'!$J$4:$J$5</c:f>
              <c:strCache>
                <c:ptCount val="1"/>
                <c:pt idx="0">
                  <c:v>Upper Limit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'Low RI Si3N4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43312</c:v>
                </c:pt>
              </c:numCache>
            </c:numRef>
          </c:cat>
          <c:val>
            <c:numRef>
              <c:f>'Low RI Si3N4 Deposition Rate'!$J$6:$J$16</c:f>
              <c:numCache>
                <c:formatCode>General</c:formatCode>
                <c:ptCount val="11"/>
                <c:pt idx="0">
                  <c:v>14.448</c:v>
                </c:pt>
                <c:pt idx="1">
                  <c:v>14.448</c:v>
                </c:pt>
                <c:pt idx="2">
                  <c:v>14.448</c:v>
                </c:pt>
                <c:pt idx="3">
                  <c:v>14.448</c:v>
                </c:pt>
                <c:pt idx="4">
                  <c:v>14.448</c:v>
                </c:pt>
                <c:pt idx="5">
                  <c:v>14.448</c:v>
                </c:pt>
                <c:pt idx="6">
                  <c:v>14.448</c:v>
                </c:pt>
                <c:pt idx="7">
                  <c:v>14.448</c:v>
                </c:pt>
                <c:pt idx="8">
                  <c:v>14.448</c:v>
                </c:pt>
                <c:pt idx="9">
                  <c:v>14.448</c:v>
                </c:pt>
                <c:pt idx="10">
                  <c:v>14.448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'Low RI Si3N4 Deposition Rate'!$K$4:$K$5</c:f>
              <c:strCache>
                <c:ptCount val="1"/>
                <c:pt idx="0">
                  <c:v>Lower Limit</c:v>
                </c:pt>
              </c:strCache>
            </c:strRef>
          </c:tx>
          <c:spPr>
            <a:ln>
              <a:solidFill>
                <a:srgbClr val="F79646">
                  <a:lumMod val="50000"/>
                </a:srgbClr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'Low RI Si3N4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43312</c:v>
                </c:pt>
              </c:numCache>
            </c:numRef>
          </c:cat>
          <c:val>
            <c:numRef>
              <c:f>'Low RI Si3N4 Deposition Rate'!$K$6:$K$16</c:f>
              <c:numCache>
                <c:formatCode>General</c:formatCode>
                <c:ptCount val="11"/>
                <c:pt idx="0">
                  <c:v>13.071999999999999</c:v>
                </c:pt>
                <c:pt idx="1">
                  <c:v>13.071999999999999</c:v>
                </c:pt>
                <c:pt idx="2">
                  <c:v>13.071999999999999</c:v>
                </c:pt>
                <c:pt idx="3">
                  <c:v>13.071999999999999</c:v>
                </c:pt>
                <c:pt idx="4">
                  <c:v>13.071999999999999</c:v>
                </c:pt>
                <c:pt idx="5">
                  <c:v>13.071999999999999</c:v>
                </c:pt>
                <c:pt idx="6">
                  <c:v>13.071999999999999</c:v>
                </c:pt>
                <c:pt idx="7">
                  <c:v>13.071999999999999</c:v>
                </c:pt>
                <c:pt idx="8">
                  <c:v>13.071999999999999</c:v>
                </c:pt>
                <c:pt idx="9">
                  <c:v>13.071999999999999</c:v>
                </c:pt>
                <c:pt idx="10">
                  <c:v>13.071999999999999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'Low RI Si3N4 Deposition Rate'!$L$4:$L$5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errBars>
            <c:errDir val="y"/>
            <c:errBarType val="both"/>
            <c:errValType val="stdErr"/>
            <c:noEndCap val="0"/>
          </c:errBars>
          <c:cat>
            <c:numRef>
              <c:f>'Low RI Si3N4 Deposition Rate'!$C$6:$C$16</c:f>
              <c:numCache>
                <c:formatCode>dd-mmm-yy</c:formatCode>
                <c:ptCount val="11"/>
                <c:pt idx="0">
                  <c:v>42992</c:v>
                </c:pt>
                <c:pt idx="1">
                  <c:v>43025</c:v>
                </c:pt>
                <c:pt idx="2">
                  <c:v>43055</c:v>
                </c:pt>
                <c:pt idx="3">
                  <c:v>43089</c:v>
                </c:pt>
                <c:pt idx="4">
                  <c:v>43131</c:v>
                </c:pt>
                <c:pt idx="5">
                  <c:v>43158</c:v>
                </c:pt>
                <c:pt idx="6">
                  <c:v>43186</c:v>
                </c:pt>
                <c:pt idx="7">
                  <c:v>43215</c:v>
                </c:pt>
                <c:pt idx="8">
                  <c:v>43250</c:v>
                </c:pt>
                <c:pt idx="9">
                  <c:v>43281</c:v>
                </c:pt>
                <c:pt idx="10">
                  <c:v>43312</c:v>
                </c:pt>
              </c:numCache>
            </c:numRef>
          </c:cat>
          <c:val>
            <c:numRef>
              <c:f>'Low RI Si3N4 Deposition Rate'!$L$6:$L$16</c:f>
              <c:numCache>
                <c:formatCode>General</c:formatCode>
                <c:ptCount val="11"/>
                <c:pt idx="0">
                  <c:v>13.76</c:v>
                </c:pt>
                <c:pt idx="1">
                  <c:v>13.76</c:v>
                </c:pt>
                <c:pt idx="2">
                  <c:v>13.76</c:v>
                </c:pt>
                <c:pt idx="3">
                  <c:v>13.76</c:v>
                </c:pt>
                <c:pt idx="4">
                  <c:v>13.76</c:v>
                </c:pt>
                <c:pt idx="5">
                  <c:v>13.76</c:v>
                </c:pt>
                <c:pt idx="6">
                  <c:v>13.76</c:v>
                </c:pt>
                <c:pt idx="7">
                  <c:v>13.76</c:v>
                </c:pt>
                <c:pt idx="8">
                  <c:v>13.76</c:v>
                </c:pt>
                <c:pt idx="9">
                  <c:v>13.76</c:v>
                </c:pt>
                <c:pt idx="10">
                  <c:v>13.76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52032"/>
        <c:axId val="64370560"/>
      </c:lineChart>
      <c:catAx>
        <c:axId val="24652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Date</a:t>
                </a:r>
              </a:p>
            </c:rich>
          </c:tx>
          <c:layout>
            <c:manualLayout>
              <c:xMode val="edge"/>
              <c:yMode val="edge"/>
              <c:x val="0.4572572983591775"/>
              <c:y val="0.9058681411193763"/>
            </c:manualLayout>
          </c:layout>
          <c:overlay val="0"/>
        </c:title>
        <c:numFmt formatCode="dd-mmm-yy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4370560"/>
        <c:crosses val="autoZero"/>
        <c:auto val="0"/>
        <c:lblAlgn val="ctr"/>
        <c:lblOffset val="80"/>
        <c:noMultiLvlLbl val="0"/>
      </c:catAx>
      <c:valAx>
        <c:axId val="64370560"/>
        <c:scaling>
          <c:orientation val="minMax"/>
          <c:max val="15.5"/>
          <c:min val="12"/>
        </c:scaling>
        <c:delete val="0"/>
        <c:axPos val="l"/>
        <c:title>
          <c:tx>
            <c:rich>
              <a:bodyPr/>
              <a:lstStyle/>
              <a:p>
                <a:pPr>
                  <a:defRPr lang="en-US" sz="1600" b="1" i="0" u="none" strike="noStrike" baseline="0">
                    <a:solidFill>
                      <a:srgbClr val="80008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IN" sz="1600"/>
                  <a:t>Dep</a:t>
                </a:r>
                <a:r>
                  <a:rPr lang="en-IN" sz="1600" baseline="0"/>
                  <a:t> Rate (nm/min</a:t>
                </a:r>
                <a:r>
                  <a:rPr lang="en-IN" sz="1600"/>
                  <a:t>)</a:t>
                </a:r>
              </a:p>
            </c:rich>
          </c:tx>
          <c:layout>
            <c:manualLayout>
              <c:xMode val="edge"/>
              <c:yMode val="edge"/>
              <c:x val="4.0726570996890747E-2"/>
              <c:y val="0.2400643825172725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lang="en-US" sz="1100" b="0" i="0" u="none" strike="noStrike" baseline="0">
                <a:solidFill>
                  <a:srgbClr val="00206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24652032"/>
        <c:crosses val="autoZero"/>
        <c:crossBetween val="between"/>
        <c:majorUnit val="0.5"/>
        <c:minorUnit val="5.000000000000001E-2"/>
      </c:valAx>
      <c:spPr>
        <a:solidFill>
          <a:schemeClr val="bg1"/>
        </a:solidFill>
        <a:ln>
          <a:solidFill>
            <a:schemeClr val="accent1">
              <a:lumMod val="75000"/>
            </a:schemeClr>
          </a:solidFill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82635814694942278"/>
          <c:y val="0.15910728442206856"/>
          <c:w val="0.16618392026150069"/>
          <c:h val="0.55774534866197933"/>
        </c:manualLayout>
      </c:layout>
      <c:overlay val="0"/>
      <c:spPr>
        <a:noFill/>
      </c:spPr>
      <c:txPr>
        <a:bodyPr/>
        <a:lstStyle/>
        <a:p>
          <a:pPr>
            <a:defRPr lang="en-US" sz="1050" b="1" i="0" u="none" strike="noStrike" baseline="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  <a:ln w="38100">
      <a:solidFill>
        <a:schemeClr val="accent1">
          <a:lumMod val="75000"/>
        </a:schemeClr>
      </a:solidFill>
    </a:ln>
  </c:spPr>
  <c:txPr>
    <a:bodyPr/>
    <a:lstStyle/>
    <a:p>
      <a:pPr>
        <a:defRPr sz="1100" b="1" i="0" u="none" strike="noStrike" baseline="0">
          <a:solidFill>
            <a:srgbClr val="666699"/>
          </a:solidFill>
          <a:latin typeface="Calibri"/>
          <a:ea typeface="Calibri"/>
          <a:cs typeface="Calibri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2848E-2E70-4F5F-A44B-E4B16E3FCF04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39865-E362-4BEE-85B5-8D51CFA469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5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39865-E362-4BEE-85B5-8D51CFA4697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1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3" y="0"/>
            <a:ext cx="9179425" cy="691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564" y="2565491"/>
            <a:ext cx="7970838" cy="2522874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rgbClr val="ED1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744" y="5088365"/>
            <a:ext cx="7315200" cy="946077"/>
          </a:xfrm>
        </p:spPr>
        <p:txBody>
          <a:bodyPr anchor="b"/>
          <a:lstStyle>
            <a:lvl1pPr marL="0" indent="0" algn="r">
              <a:buNone/>
              <a:defRPr b="0" i="0">
                <a:solidFill>
                  <a:srgbClr val="58595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6281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58595B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>
                <a:solidFill>
                  <a:srgbClr val="58595B"/>
                </a:solidFill>
              </a:rPr>
              <a:t>Centre for Nano Science and Engineering</a:t>
            </a:r>
            <a:endParaRPr lang="en-US" sz="800" dirty="0">
              <a:solidFill>
                <a:srgbClr val="5859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704" y="188640"/>
            <a:ext cx="7167608" cy="943346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04" y="1340768"/>
            <a:ext cx="8718591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27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2705" y="1364138"/>
            <a:ext cx="8718590" cy="24498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12705" y="4005064"/>
            <a:ext cx="8718590" cy="2160240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46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43807" y="1370608"/>
            <a:ext cx="6087487" cy="4866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12705" y="1366092"/>
            <a:ext cx="2413992" cy="4866703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002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705" y="1340768"/>
            <a:ext cx="4258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599" y="1340768"/>
            <a:ext cx="425969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212705" y="188640"/>
            <a:ext cx="7167607" cy="943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12705" y="2132856"/>
            <a:ext cx="4258800" cy="4104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671599" y="2132856"/>
            <a:ext cx="4259695" cy="4104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ECA4DF-51C9-4230-A7C0-B5CC28E2DA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3D2329-A0C7-4CEA-9AB8-D9C0B4670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53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212705" y="188640"/>
            <a:ext cx="7167607" cy="943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12705" y="1340768"/>
            <a:ext cx="4258800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671600" y="1340768"/>
            <a:ext cx="4258800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ECA4DF-51C9-4230-A7C0-B5CC28E2DA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3D2329-A0C7-4CEA-9AB8-D9C0B4670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2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98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2704" y="188640"/>
            <a:ext cx="7167608" cy="943346"/>
          </a:xfrm>
        </p:spPr>
        <p:txBody>
          <a:bodyPr/>
          <a:lstStyle>
            <a:lvl1pPr>
              <a:defRPr b="0" i="0">
                <a:latin typeface="Calibri"/>
                <a:cs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704" y="1340768"/>
            <a:ext cx="8718591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ndscape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2705" y="1364138"/>
            <a:ext cx="8718590" cy="24498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12705" y="4005064"/>
            <a:ext cx="8718590" cy="2160240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651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43807" y="1370608"/>
            <a:ext cx="6087487" cy="48667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212705" y="1366092"/>
            <a:ext cx="2413992" cy="4866703"/>
          </a:xfrm>
        </p:spPr>
        <p:txBody>
          <a:bodyPr>
            <a:normAutofit/>
          </a:bodyPr>
          <a:lstStyle>
            <a:lvl1pPr algn="l"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4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705" y="1340768"/>
            <a:ext cx="42588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1599" y="1340768"/>
            <a:ext cx="4259695" cy="639762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212705" y="188640"/>
            <a:ext cx="7167607" cy="943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12705" y="2132856"/>
            <a:ext cx="4258800" cy="4104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671599" y="2132856"/>
            <a:ext cx="4259695" cy="4104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98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5"/>
          <p:cNvSpPr>
            <a:spLocks noGrp="1"/>
          </p:cNvSpPr>
          <p:nvPr>
            <p:ph type="title" hasCustomPrompt="1"/>
          </p:nvPr>
        </p:nvSpPr>
        <p:spPr>
          <a:xfrm>
            <a:off x="212705" y="188640"/>
            <a:ext cx="7167607" cy="943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212705" y="1340768"/>
            <a:ext cx="4258800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4"/>
          </p:nvPr>
        </p:nvSpPr>
        <p:spPr>
          <a:xfrm>
            <a:off x="4671600" y="1340768"/>
            <a:ext cx="4258800" cy="4896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1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5"/>
          <p:cNvSpPr>
            <a:spLocks noGrp="1"/>
          </p:cNvSpPr>
          <p:nvPr>
            <p:ph type="title" hasCustomPrompt="1"/>
          </p:nvPr>
        </p:nvSpPr>
        <p:spPr>
          <a:xfrm>
            <a:off x="212705" y="188640"/>
            <a:ext cx="7167607" cy="94334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66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13" y="0"/>
            <a:ext cx="9179425" cy="6911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564" y="2565491"/>
            <a:ext cx="7970838" cy="2522874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rgbClr val="ED1C2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744" y="5088365"/>
            <a:ext cx="7315200" cy="946077"/>
          </a:xfrm>
        </p:spPr>
        <p:txBody>
          <a:bodyPr anchor="b"/>
          <a:lstStyle>
            <a:lvl1pPr marL="0" indent="0" algn="r">
              <a:buNone/>
              <a:defRPr b="0" i="0">
                <a:solidFill>
                  <a:srgbClr val="58595B"/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4DF-51C9-4230-A7C0-B5CC28E2DA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D2329-A0C7-4CEA-9AB8-D9C0B4670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62816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58595B"/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 smtClean="0"/>
              <a:t>Centre for Nano Science and Engineering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1063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9" y="0"/>
            <a:ext cx="9179416" cy="12586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705" y="188640"/>
            <a:ext cx="7167607" cy="9433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705" y="1320626"/>
            <a:ext cx="8718590" cy="49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705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A4DF-51C9-4230-A7C0-B5CC28E2DAD8}" type="datetimeFigureOut">
              <a:rPr lang="en-US" smtClean="0"/>
              <a:pPr/>
              <a:t>09-Aug-18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7695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2329-A0C7-4CEA-9AB8-D9C0B4670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9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500" kern="1200">
          <a:solidFill>
            <a:srgbClr val="58595B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b="1" i="0" kern="1200">
          <a:solidFill>
            <a:srgbClr val="58595B"/>
          </a:solidFill>
          <a:latin typeface="Calibri"/>
          <a:ea typeface="+mn-ea"/>
          <a:cs typeface="Calibri"/>
        </a:defRPr>
      </a:lvl1pPr>
      <a:lvl2pPr marL="536575" indent="-273050" algn="l" defTabSz="457200" rtl="0" eaLnBrk="1" latinLnBrk="0" hangingPunct="1">
        <a:spcBef>
          <a:spcPct val="20000"/>
        </a:spcBef>
        <a:buFont typeface="Arial"/>
        <a:buChar char="–"/>
        <a:tabLst/>
        <a:defRPr sz="1600" b="1" i="0" kern="1200">
          <a:solidFill>
            <a:srgbClr val="58595B"/>
          </a:solidFill>
          <a:latin typeface="Calibri"/>
          <a:ea typeface="+mn-ea"/>
          <a:cs typeface="Calibri"/>
        </a:defRPr>
      </a:lvl2pPr>
      <a:lvl3pPr marL="809625" indent="-27305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58595B"/>
          </a:solidFill>
          <a:latin typeface="Calibri"/>
          <a:ea typeface="+mn-ea"/>
          <a:cs typeface="Calibri"/>
        </a:defRPr>
      </a:lvl3pPr>
      <a:lvl4pPr marL="1074738" indent="-265113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58595B"/>
          </a:solidFill>
          <a:latin typeface="Calibri"/>
          <a:ea typeface="+mn-ea"/>
          <a:cs typeface="Calibri"/>
        </a:defRPr>
      </a:lvl4pPr>
      <a:lvl5pPr marL="1346200" indent="-271463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58595B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09" y="0"/>
            <a:ext cx="9179416" cy="125866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705" y="188640"/>
            <a:ext cx="7167607" cy="94334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2705" y="1320626"/>
            <a:ext cx="8718590" cy="4909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2705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CA4DF-51C9-4230-A7C0-B5CC28E2DA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09-Aug-18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7695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D2329-A0C7-4CEA-9AB8-D9C0B4670A6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89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500" kern="1200">
          <a:solidFill>
            <a:srgbClr val="58595B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457200" rtl="0" eaLnBrk="1" latinLnBrk="0" hangingPunct="1">
        <a:spcBef>
          <a:spcPct val="20000"/>
        </a:spcBef>
        <a:buSzPct val="100000"/>
        <a:buFont typeface="Arial"/>
        <a:buChar char="•"/>
        <a:defRPr sz="2000" b="1" i="0" kern="1200">
          <a:solidFill>
            <a:srgbClr val="58595B"/>
          </a:solidFill>
          <a:latin typeface="Calibri"/>
          <a:ea typeface="+mn-ea"/>
          <a:cs typeface="Calibri"/>
        </a:defRPr>
      </a:lvl1pPr>
      <a:lvl2pPr marL="536575" indent="-273050" algn="l" defTabSz="457200" rtl="0" eaLnBrk="1" latinLnBrk="0" hangingPunct="1">
        <a:spcBef>
          <a:spcPct val="20000"/>
        </a:spcBef>
        <a:buFont typeface="Arial"/>
        <a:buChar char="–"/>
        <a:tabLst/>
        <a:defRPr sz="1600" b="1" i="0" kern="1200">
          <a:solidFill>
            <a:srgbClr val="58595B"/>
          </a:solidFill>
          <a:latin typeface="Calibri"/>
          <a:ea typeface="+mn-ea"/>
          <a:cs typeface="Calibri"/>
        </a:defRPr>
      </a:lvl2pPr>
      <a:lvl3pPr marL="809625" indent="-27305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58595B"/>
          </a:solidFill>
          <a:latin typeface="Calibri"/>
          <a:ea typeface="+mn-ea"/>
          <a:cs typeface="Calibri"/>
        </a:defRPr>
      </a:lvl3pPr>
      <a:lvl4pPr marL="1074738" indent="-265113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rgbClr val="58595B"/>
          </a:solidFill>
          <a:latin typeface="Calibri"/>
          <a:ea typeface="+mn-ea"/>
          <a:cs typeface="Calibri"/>
        </a:defRPr>
      </a:lvl4pPr>
      <a:lvl5pPr marL="1346200" indent="-271463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58595B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198884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PECVD Trend Chart</a:t>
            </a:r>
            <a:endParaRPr lang="en-US" sz="4800" dirty="0"/>
          </a:p>
          <a:p>
            <a:pPr algn="ctr"/>
            <a:r>
              <a:rPr lang="en-US" sz="4800" dirty="0" smtClean="0"/>
              <a:t>July-2018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3675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07504" y="1484784"/>
            <a:ext cx="89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SiN</a:t>
            </a:r>
            <a:r>
              <a:rPr lang="en-US" b="1" u="sng" dirty="0"/>
              <a:t> low refractive index SiH</a:t>
            </a:r>
            <a:r>
              <a:rPr lang="en-US" b="1" u="sng" baseline="-25000" dirty="0"/>
              <a:t>4</a:t>
            </a:r>
            <a:r>
              <a:rPr lang="en-US" b="1" u="sng" dirty="0"/>
              <a:t>+NH</a:t>
            </a:r>
            <a:r>
              <a:rPr lang="en-US" b="1" u="sng" baseline="-25000" dirty="0"/>
              <a:t>3</a:t>
            </a:r>
            <a:r>
              <a:rPr lang="en-US" b="1" u="sng" dirty="0"/>
              <a:t> 20W HF power &amp; 20W LF power: Ratio of  SiH4:NH3 is 1:2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 smtClean="0"/>
              <a:t>July 2018</a:t>
            </a:r>
            <a:r>
              <a:rPr lang="en-US" sz="2800" b="1" u="sng" dirty="0"/>
              <a:t/>
            </a:r>
            <a:br>
              <a:rPr lang="en-US" sz="2800" b="1" u="sng" dirty="0"/>
            </a:b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658402"/>
              </p:ext>
            </p:extLst>
          </p:nvPr>
        </p:nvGraphicFramePr>
        <p:xfrm>
          <a:off x="755577" y="2276871"/>
          <a:ext cx="7776864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025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7268" y="155679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SiN</a:t>
            </a:r>
            <a:r>
              <a:rPr lang="en-US" b="1" u="sng" dirty="0"/>
              <a:t> low refractive index SiH</a:t>
            </a:r>
            <a:r>
              <a:rPr lang="en-US" b="1" u="sng" baseline="-25000" dirty="0"/>
              <a:t>4</a:t>
            </a:r>
            <a:r>
              <a:rPr lang="en-US" b="1" u="sng" dirty="0"/>
              <a:t>+NH</a:t>
            </a:r>
            <a:r>
              <a:rPr lang="en-US" b="1" u="sng" baseline="-25000" dirty="0"/>
              <a:t>3</a:t>
            </a:r>
            <a:r>
              <a:rPr lang="en-US" b="1" u="sng" dirty="0"/>
              <a:t> 20W HF power &amp; 20W LF power: Ratio of  SiH4:NH3 is 1:2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 smtClean="0"/>
              <a:t>July </a:t>
            </a:r>
            <a:r>
              <a:rPr lang="en-US" sz="2800" b="1" u="sng" dirty="0"/>
              <a:t>2018</a:t>
            </a:r>
            <a:br>
              <a:rPr lang="en-US" sz="2800" b="1" u="sng" dirty="0"/>
            </a:b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50658481"/>
              </p:ext>
            </p:extLst>
          </p:nvPr>
        </p:nvGraphicFramePr>
        <p:xfrm>
          <a:off x="683568" y="2132856"/>
          <a:ext cx="7344816" cy="3740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46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828" y="1628800"/>
            <a:ext cx="912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SiN</a:t>
            </a:r>
            <a:r>
              <a:rPr lang="en-US" b="1" u="sng" dirty="0"/>
              <a:t> low refractive index SiH</a:t>
            </a:r>
            <a:r>
              <a:rPr lang="en-US" b="1" u="sng" baseline="-25000" dirty="0"/>
              <a:t>4</a:t>
            </a:r>
            <a:r>
              <a:rPr lang="en-US" b="1" u="sng" dirty="0"/>
              <a:t>+NH</a:t>
            </a:r>
            <a:r>
              <a:rPr lang="en-US" b="1" u="sng" baseline="-25000" dirty="0"/>
              <a:t>3</a:t>
            </a:r>
            <a:r>
              <a:rPr lang="en-US" b="1" u="sng" dirty="0"/>
              <a:t> 20W HF power &amp; 20W LF power: Ratio of  SiH4:NH3 is 1:2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July </a:t>
            </a:r>
            <a:r>
              <a:rPr lang="en-US" sz="2800" b="1" u="sng" dirty="0" smtClean="0"/>
              <a:t>2018</a:t>
            </a:r>
            <a:r>
              <a:rPr lang="en-US" sz="2800" b="1" u="sng" dirty="0"/>
              <a:t/>
            </a:r>
            <a:br>
              <a:rPr lang="en-US" sz="2800" b="1" u="sng" dirty="0"/>
            </a:b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019311"/>
              </p:ext>
            </p:extLst>
          </p:nvPr>
        </p:nvGraphicFramePr>
        <p:xfrm>
          <a:off x="835966" y="2420888"/>
          <a:ext cx="7486896" cy="3312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522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 </a:t>
            </a:r>
            <a:r>
              <a:rPr lang="en-US" sz="2800" b="1" u="sng" dirty="0" smtClean="0"/>
              <a:t>2018</a:t>
            </a:r>
            <a:endParaRPr lang="en-US" sz="2800" b="1" u="sng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561043"/>
              </p:ext>
            </p:extLst>
          </p:nvPr>
        </p:nvGraphicFramePr>
        <p:xfrm>
          <a:off x="895350" y="1628800"/>
          <a:ext cx="7353300" cy="392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843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 2018</a:t>
            </a:r>
            <a:br>
              <a:rPr lang="en-US" sz="2800" b="1" u="sng" dirty="0"/>
            </a:b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243671"/>
              </p:ext>
            </p:extLst>
          </p:nvPr>
        </p:nvGraphicFramePr>
        <p:xfrm>
          <a:off x="1156946" y="1434703"/>
          <a:ext cx="6830108" cy="3988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96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877272"/>
            <a:ext cx="8495900" cy="369332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Oct 2017, Monitored using newly prepared BOE Etchant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July-2018</a:t>
            </a:r>
            <a:br>
              <a:rPr lang="en-US" sz="2800" b="1" u="sng" dirty="0"/>
            </a:b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5469574"/>
              </p:ext>
            </p:extLst>
          </p:nvPr>
        </p:nvGraphicFramePr>
        <p:xfrm>
          <a:off x="1270567" y="1313088"/>
          <a:ext cx="6602866" cy="4231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14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736" y="5805264"/>
            <a:ext cx="8495900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Started from October 2017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 Stress is found to be compressive.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 2018</a:t>
            </a:r>
            <a:br>
              <a:rPr lang="en-US" sz="2800" b="1" u="sng" dirty="0"/>
            </a:br>
            <a:endParaRPr lang="en-US" sz="2800" b="1" u="sng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97794"/>
              </p:ext>
            </p:extLst>
          </p:nvPr>
        </p:nvGraphicFramePr>
        <p:xfrm>
          <a:off x="1262629" y="1556793"/>
          <a:ext cx="661874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799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195736" y="1647875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SiN </a:t>
            </a:r>
            <a:r>
              <a:rPr lang="en-US" b="1" u="sng" dirty="0" smtClean="0"/>
              <a:t>-SiH</a:t>
            </a:r>
            <a:r>
              <a:rPr lang="en-US" b="1" u="sng" baseline="-25000" dirty="0" smtClean="0"/>
              <a:t>4</a:t>
            </a:r>
            <a:r>
              <a:rPr lang="en-US" b="1" u="sng" dirty="0" smtClean="0"/>
              <a:t>+NH</a:t>
            </a:r>
            <a:r>
              <a:rPr lang="en-US" b="1" u="sng" baseline="-25000" dirty="0" smtClean="0"/>
              <a:t>3</a:t>
            </a:r>
            <a:r>
              <a:rPr lang="en-US" b="1" u="sng" dirty="0" smtClean="0"/>
              <a:t> </a:t>
            </a:r>
            <a:r>
              <a:rPr lang="en-US" b="1" u="sng" dirty="0"/>
              <a:t>20W HF power &amp; 20W LF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 2018</a:t>
            </a:r>
            <a:br>
              <a:rPr lang="en-US" sz="2800" b="1" u="sng" dirty="0"/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9178198"/>
              </p:ext>
            </p:extLst>
          </p:nvPr>
        </p:nvGraphicFramePr>
        <p:xfrm>
          <a:off x="1007603" y="2132856"/>
          <a:ext cx="7344817" cy="3500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89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39752" y="1412776"/>
            <a:ext cx="4675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SiN</a:t>
            </a:r>
            <a:r>
              <a:rPr lang="en-US" b="1" u="sng" dirty="0"/>
              <a:t> SiH</a:t>
            </a:r>
            <a:r>
              <a:rPr lang="en-US" b="1" u="sng" baseline="-25000" dirty="0"/>
              <a:t>4</a:t>
            </a:r>
            <a:r>
              <a:rPr lang="en-US" b="1" u="sng" dirty="0"/>
              <a:t>+NH</a:t>
            </a:r>
            <a:r>
              <a:rPr lang="en-US" b="1" u="sng" baseline="-25000" dirty="0"/>
              <a:t>3</a:t>
            </a:r>
            <a:r>
              <a:rPr lang="en-US" b="1" u="sng" dirty="0"/>
              <a:t> 20W HF power &amp; 20W LF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 2018</a:t>
            </a:r>
            <a:br>
              <a:rPr lang="en-US" sz="2800" b="1" u="sng" dirty="0"/>
            </a:b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2183091"/>
              </p:ext>
            </p:extLst>
          </p:nvPr>
        </p:nvGraphicFramePr>
        <p:xfrm>
          <a:off x="1043609" y="1988840"/>
          <a:ext cx="7344816" cy="4062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78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07704" y="1268760"/>
            <a:ext cx="5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SiN</a:t>
            </a:r>
            <a:r>
              <a:rPr lang="en-US" b="1" u="sng" dirty="0"/>
              <a:t> SiH</a:t>
            </a:r>
            <a:r>
              <a:rPr lang="en-US" b="1" u="sng" baseline="-25000" dirty="0"/>
              <a:t>4</a:t>
            </a:r>
            <a:r>
              <a:rPr lang="en-US" b="1" u="sng" dirty="0"/>
              <a:t>+NH</a:t>
            </a:r>
            <a:r>
              <a:rPr lang="en-US" b="1" u="sng" baseline="-25000" dirty="0"/>
              <a:t>3</a:t>
            </a:r>
            <a:r>
              <a:rPr lang="en-US" b="1" u="sng" dirty="0"/>
              <a:t> 20W HF power &amp; 20W LF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 2018</a:t>
            </a:r>
            <a:br>
              <a:rPr lang="en-US" sz="2800" b="1" u="sng" dirty="0"/>
            </a:br>
            <a:endParaRPr lang="en-US" sz="2800" b="1" u="sng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1243531"/>
              </p:ext>
            </p:extLst>
          </p:nvPr>
        </p:nvGraphicFramePr>
        <p:xfrm>
          <a:off x="971599" y="2060848"/>
          <a:ext cx="7056785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188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1670" y="1412776"/>
            <a:ext cx="531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err="1"/>
              <a:t>SiN</a:t>
            </a:r>
            <a:r>
              <a:rPr lang="en-US" b="1" u="sng" dirty="0"/>
              <a:t> SiH</a:t>
            </a:r>
            <a:r>
              <a:rPr lang="en-US" b="1" u="sng" baseline="-25000" dirty="0"/>
              <a:t>4</a:t>
            </a:r>
            <a:r>
              <a:rPr lang="en-US" b="1" u="sng" dirty="0"/>
              <a:t>+NH</a:t>
            </a:r>
            <a:r>
              <a:rPr lang="en-US" b="1" u="sng" baseline="-25000" dirty="0"/>
              <a:t>3</a:t>
            </a:r>
            <a:r>
              <a:rPr lang="en-US" b="1" u="sng" dirty="0"/>
              <a:t> 20W HF power &amp; 20W LF power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PECVD Trend </a:t>
            </a:r>
            <a:r>
              <a:rPr lang="en-US" sz="2800" b="1" u="sng" dirty="0" smtClean="0"/>
              <a:t>Chart - </a:t>
            </a:r>
            <a:r>
              <a:rPr lang="en-US" sz="2800" b="1" u="sng" dirty="0"/>
              <a:t>July 2018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872682"/>
              </p:ext>
            </p:extLst>
          </p:nvPr>
        </p:nvGraphicFramePr>
        <p:xfrm>
          <a:off x="1266598" y="2204864"/>
          <a:ext cx="6610804" cy="3340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98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SE official 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ewCeNSE_Grey" id="{B36CEBBD-BAFC-4EC9-95FA-1695A6F588A3}" vid="{C8F83F29-6D47-465B-A1B4-B5C01DDCEFAE}"/>
    </a:ext>
  </a:extLst>
</a:theme>
</file>

<file path=ppt/theme/theme2.xml><?xml version="1.0" encoding="utf-8"?>
<a:theme xmlns:a="http://schemas.openxmlformats.org/drawingml/2006/main" name="1_CeNSE official 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NewCeNSE_Grey" id="{B36CEBBD-BAFC-4EC9-95FA-1695A6F588A3}" vid="{C8F83F29-6D47-465B-A1B4-B5C01DDCEFA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CeNSE official Theme2</Template>
  <TotalTime>36073</TotalTime>
  <Words>291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CeNSE official Theme2</vt:lpstr>
      <vt:lpstr>1_CeNSE official Theme2</vt:lpstr>
      <vt:lpstr>PowerPoint Presentation</vt:lpstr>
      <vt:lpstr>PECVD Trend Chart - July 2018</vt:lpstr>
      <vt:lpstr>PECVD Trend Chart - July 2018 </vt:lpstr>
      <vt:lpstr>PECVD Trend Chart - July-2018 </vt:lpstr>
      <vt:lpstr>PECVD Trend Chart - July 2018 </vt:lpstr>
      <vt:lpstr>PECVD Trend Chart - July 2018 </vt:lpstr>
      <vt:lpstr>PECVD Trend Chart - July 2018 </vt:lpstr>
      <vt:lpstr>PECVD Trend Chart - July 2018 </vt:lpstr>
      <vt:lpstr>PECVD Trend Chart - July 2018</vt:lpstr>
      <vt:lpstr>PECVD Trend Chart - July 2018 </vt:lpstr>
      <vt:lpstr>PECVD Trend Chart - July 2018 </vt:lpstr>
      <vt:lpstr>PECVD Trend Chart - July 2018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cleanroom</cp:lastModifiedBy>
  <cp:revision>538</cp:revision>
  <dcterms:created xsi:type="dcterms:W3CDTF">2017-05-05T10:40:30Z</dcterms:created>
  <dcterms:modified xsi:type="dcterms:W3CDTF">2018-08-09T07:19:04Z</dcterms:modified>
</cp:coreProperties>
</file>