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6"/>
  </p:notesMasterIdLst>
  <p:sldIdLst>
    <p:sldId id="256" r:id="rId3"/>
    <p:sldId id="393" r:id="rId4"/>
    <p:sldId id="39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>
        <p:scale>
          <a:sx n="90" d="100"/>
          <a:sy n="90" d="100"/>
        </p:scale>
        <p:origin x="-21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36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eanroom\Desktop\Trend%20chart\July%202018\RIE-Cl_July%20201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800080"/>
                </a:solidFill>
                <a:latin typeface="Calibri"/>
                <a:ea typeface="Calibri"/>
                <a:cs typeface="Calibri"/>
              </a:defRPr>
            </a:pPr>
            <a:r>
              <a:rPr lang="en-IN" sz="1800"/>
              <a:t>RIE-Cl_GaN Etch</a:t>
            </a:r>
            <a:r>
              <a:rPr lang="en-IN" sz="1800" baseline="0"/>
              <a:t> Rate</a:t>
            </a:r>
            <a:endParaRPr lang="en-IN" sz="1800"/>
          </a:p>
        </c:rich>
      </c:tx>
      <c:layout>
        <c:manualLayout>
          <c:xMode val="edge"/>
          <c:yMode val="edge"/>
          <c:x val="0.33717822771321093"/>
          <c:y val="2.717134166948297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421634795650577"/>
          <c:y val="0.14710313769091979"/>
          <c:w val="0.57655405550601158"/>
          <c:h val="0.52016951006124157"/>
        </c:manualLayout>
      </c:layout>
      <c:lineChart>
        <c:grouping val="standard"/>
        <c:varyColors val="0"/>
        <c:ser>
          <c:idx val="0"/>
          <c:order val="0"/>
          <c:tx>
            <c:strRef>
              <c:f>'[RIE-Cl_July 2018.xlsx]GaN etch'!$I$4:$I$5</c:f>
              <c:strCache>
                <c:ptCount val="1"/>
                <c:pt idx="0">
                  <c:v>Upper Limit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'[RIE-Cl_July 2018.xlsx]GaN etch'!$B$6:$B$11</c:f>
              <c:numCache>
                <c:formatCode>dd-mmm-yy</c:formatCode>
                <c:ptCount val="6"/>
                <c:pt idx="0">
                  <c:v>43131</c:v>
                </c:pt>
                <c:pt idx="1">
                  <c:v>43153</c:v>
                </c:pt>
                <c:pt idx="2">
                  <c:v>43186</c:v>
                </c:pt>
                <c:pt idx="3">
                  <c:v>43244</c:v>
                </c:pt>
                <c:pt idx="4">
                  <c:v>43280</c:v>
                </c:pt>
                <c:pt idx="5">
                  <c:v>43297</c:v>
                </c:pt>
              </c:numCache>
            </c:numRef>
          </c:cat>
          <c:val>
            <c:numRef>
              <c:f>'[RIE-Cl_July 2018.xlsx]GaN etch'!$I$6:$I$11</c:f>
              <c:numCache>
                <c:formatCode>General</c:formatCode>
                <c:ptCount val="6"/>
                <c:pt idx="0">
                  <c:v>60.5</c:v>
                </c:pt>
                <c:pt idx="1">
                  <c:v>60.5</c:v>
                </c:pt>
                <c:pt idx="2">
                  <c:v>60.5</c:v>
                </c:pt>
                <c:pt idx="3">
                  <c:v>60.5</c:v>
                </c:pt>
                <c:pt idx="4">
                  <c:v>60.5</c:v>
                </c:pt>
                <c:pt idx="5">
                  <c:v>60.5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'[RIE-Cl_July 2018.xlsx]GaN etch'!$J$4:$J$5</c:f>
              <c:strCache>
                <c:ptCount val="1"/>
                <c:pt idx="0">
                  <c:v>Lower Limit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'[RIE-Cl_July 2018.xlsx]GaN etch'!$B$6:$B$11</c:f>
              <c:numCache>
                <c:formatCode>dd-mmm-yy</c:formatCode>
                <c:ptCount val="6"/>
                <c:pt idx="0">
                  <c:v>43131</c:v>
                </c:pt>
                <c:pt idx="1">
                  <c:v>43153</c:v>
                </c:pt>
                <c:pt idx="2">
                  <c:v>43186</c:v>
                </c:pt>
                <c:pt idx="3">
                  <c:v>43244</c:v>
                </c:pt>
                <c:pt idx="4">
                  <c:v>43280</c:v>
                </c:pt>
                <c:pt idx="5">
                  <c:v>43297</c:v>
                </c:pt>
              </c:numCache>
            </c:numRef>
          </c:cat>
          <c:val>
            <c:numRef>
              <c:f>'[RIE-Cl_July 2018.xlsx]GaN etch'!$J$6:$J$11</c:f>
              <c:numCache>
                <c:formatCode>General</c:formatCode>
                <c:ptCount val="6"/>
                <c:pt idx="0">
                  <c:v>49.5</c:v>
                </c:pt>
                <c:pt idx="1">
                  <c:v>49.5</c:v>
                </c:pt>
                <c:pt idx="2">
                  <c:v>49.5</c:v>
                </c:pt>
                <c:pt idx="3">
                  <c:v>49.5</c:v>
                </c:pt>
                <c:pt idx="4">
                  <c:v>49.5</c:v>
                </c:pt>
                <c:pt idx="5">
                  <c:v>49.5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'[RIE-Cl_July 2018.xlsx]GaN etch'!$K$4:$K$5</c:f>
              <c:strCache>
                <c:ptCount val="1"/>
                <c:pt idx="0">
                  <c:v>Target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'[RIE-Cl_July 2018.xlsx]GaN etch'!$B$6:$B$11</c:f>
              <c:numCache>
                <c:formatCode>dd-mmm-yy</c:formatCode>
                <c:ptCount val="6"/>
                <c:pt idx="0">
                  <c:v>43131</c:v>
                </c:pt>
                <c:pt idx="1">
                  <c:v>43153</c:v>
                </c:pt>
                <c:pt idx="2">
                  <c:v>43186</c:v>
                </c:pt>
                <c:pt idx="3">
                  <c:v>43244</c:v>
                </c:pt>
                <c:pt idx="4">
                  <c:v>43280</c:v>
                </c:pt>
                <c:pt idx="5">
                  <c:v>43297</c:v>
                </c:pt>
              </c:numCache>
            </c:numRef>
          </c:cat>
          <c:val>
            <c:numRef>
              <c:f>'[RIE-Cl_July 2018.xlsx]GaN etch'!$K$6:$K$11</c:f>
              <c:numCache>
                <c:formatCode>General</c:formatCode>
                <c:ptCount val="6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'[RIE-Cl_July 2018.xlsx]GaN etch'!$H$4:$H$5</c:f>
              <c:strCache>
                <c:ptCount val="1"/>
                <c:pt idx="0">
                  <c:v>Average Etch rate (nm/min)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'[RIE-Cl_July 2018.xlsx]GaN etch'!$B$6:$B$11</c:f>
              <c:numCache>
                <c:formatCode>dd-mmm-yy</c:formatCode>
                <c:ptCount val="6"/>
                <c:pt idx="0">
                  <c:v>43131</c:v>
                </c:pt>
                <c:pt idx="1">
                  <c:v>43153</c:v>
                </c:pt>
                <c:pt idx="2">
                  <c:v>43186</c:v>
                </c:pt>
                <c:pt idx="3">
                  <c:v>43244</c:v>
                </c:pt>
                <c:pt idx="4">
                  <c:v>43280</c:v>
                </c:pt>
                <c:pt idx="5">
                  <c:v>43297</c:v>
                </c:pt>
              </c:numCache>
            </c:numRef>
          </c:cat>
          <c:val>
            <c:numRef>
              <c:f>'[RIE-Cl_July 2018.xlsx]GaN etch'!$H$6:$H$11</c:f>
              <c:numCache>
                <c:formatCode>General</c:formatCode>
                <c:ptCount val="6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55.87</c:v>
                </c:pt>
                <c:pt idx="5">
                  <c:v>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00832"/>
        <c:axId val="86005632"/>
      </c:lineChart>
      <c:catAx>
        <c:axId val="83800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600"/>
                  <a:t>Date</a:t>
                </a:r>
              </a:p>
            </c:rich>
          </c:tx>
          <c:layout>
            <c:manualLayout>
              <c:xMode val="edge"/>
              <c:yMode val="edge"/>
              <c:x val="0.40617873152726591"/>
              <c:y val="0.88413164192473259"/>
            </c:manualLayout>
          </c:layout>
          <c:overlay val="0"/>
        </c:title>
        <c:numFmt formatCode="dd-mmm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1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005632"/>
        <c:crosses val="autoZero"/>
        <c:auto val="0"/>
        <c:lblAlgn val="ctr"/>
        <c:lblOffset val="80"/>
        <c:noMultiLvlLbl val="0"/>
      </c:catAx>
      <c:valAx>
        <c:axId val="86005632"/>
        <c:scaling>
          <c:orientation val="minMax"/>
          <c:max val="70"/>
          <c:min val="35"/>
        </c:scaling>
        <c:delete val="0"/>
        <c:axPos val="l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600"/>
                  <a:t>Etch </a:t>
                </a:r>
                <a:r>
                  <a:rPr lang="en-IN" sz="1600" baseline="0"/>
                  <a:t>rate (nm/min</a:t>
                </a:r>
                <a:r>
                  <a:rPr lang="en-IN" sz="1600"/>
                  <a:t>)</a:t>
                </a:r>
              </a:p>
            </c:rich>
          </c:tx>
          <c:layout>
            <c:manualLayout>
              <c:xMode val="edge"/>
              <c:yMode val="edge"/>
              <c:x val="3.4098892575886351E-2"/>
              <c:y val="0.172693202768458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lang="en-US" sz="11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3800832"/>
        <c:crosses val="autoZero"/>
        <c:crossBetween val="between"/>
        <c:majorUnit val="5"/>
        <c:minorUnit val="5"/>
      </c:valAx>
      <c:spPr>
        <a:solidFill>
          <a:schemeClr val="bg1"/>
        </a:solidFill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79737633097312799"/>
          <c:y val="0.19615696359734805"/>
          <c:w val="0.17192130201673991"/>
          <c:h val="0.50515308127058967"/>
        </c:manualLayout>
      </c:layout>
      <c:overlay val="0"/>
      <c:txPr>
        <a:bodyPr/>
        <a:lstStyle/>
        <a:p>
          <a:pPr>
            <a:defRPr lang="en-US" sz="1050" b="1" i="0" u="none" strike="noStrike" baseline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accent1">
          <a:lumMod val="75000"/>
        </a:schemeClr>
      </a:solidFill>
    </a:ln>
  </c:spPr>
  <c:txPr>
    <a:bodyPr/>
    <a:lstStyle/>
    <a:p>
      <a:pPr>
        <a:defRPr sz="1100" b="1" i="0" u="none" strike="noStrike" baseline="0">
          <a:solidFill>
            <a:srgbClr val="666699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800080"/>
                </a:solidFill>
                <a:latin typeface="Calibri"/>
                <a:ea typeface="Calibri"/>
                <a:cs typeface="Calibri"/>
              </a:defRPr>
            </a:pPr>
            <a:r>
              <a:rPr lang="en-IN" sz="1800"/>
              <a:t>RIE-Cl_SiO</a:t>
            </a:r>
            <a:r>
              <a:rPr lang="en-IN" sz="1800" baseline="-25000"/>
              <a:t>2</a:t>
            </a:r>
            <a:r>
              <a:rPr lang="en-IN" sz="1800"/>
              <a:t> Etch</a:t>
            </a:r>
            <a:r>
              <a:rPr lang="en-IN" sz="1800" baseline="0"/>
              <a:t> Rate</a:t>
            </a:r>
            <a:endParaRPr lang="en-IN" sz="1800"/>
          </a:p>
        </c:rich>
      </c:tx>
      <c:layout>
        <c:manualLayout>
          <c:xMode val="edge"/>
          <c:yMode val="edge"/>
          <c:x val="0.35052799016849634"/>
          <c:y val="5.37282243080118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421634795650574"/>
          <c:y val="0.14710313769091979"/>
          <c:w val="0.65672134733158527"/>
          <c:h val="0.52016951006124157"/>
        </c:manualLayout>
      </c:layout>
      <c:lineChart>
        <c:grouping val="standard"/>
        <c:varyColors val="0"/>
        <c:ser>
          <c:idx val="3"/>
          <c:order val="0"/>
          <c:tx>
            <c:strRef>
              <c:f>'SiO2 Etch Rate'!$I$3:$I$4</c:f>
              <c:strCache>
                <c:ptCount val="1"/>
                <c:pt idx="0">
                  <c:v>Upper Limit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'SiO2 Etch Rate'!$B$5:$B$12</c:f>
              <c:numCache>
                <c:formatCode>dd-mmm-yy</c:formatCode>
                <c:ptCount val="8"/>
                <c:pt idx="0">
                  <c:v>43129</c:v>
                </c:pt>
                <c:pt idx="1">
                  <c:v>43153</c:v>
                </c:pt>
                <c:pt idx="2">
                  <c:v>43182</c:v>
                </c:pt>
                <c:pt idx="3">
                  <c:v>43207</c:v>
                </c:pt>
                <c:pt idx="4">
                  <c:v>43217</c:v>
                </c:pt>
                <c:pt idx="5">
                  <c:v>43251</c:v>
                </c:pt>
                <c:pt idx="6">
                  <c:v>43268</c:v>
                </c:pt>
                <c:pt idx="7">
                  <c:v>43297</c:v>
                </c:pt>
              </c:numCache>
            </c:numRef>
          </c:cat>
          <c:val>
            <c:numRef>
              <c:f>'SiO2 Etch Rate'!$I$5:$I$12</c:f>
              <c:numCache>
                <c:formatCode>General</c:formatCode>
                <c:ptCount val="8"/>
                <c:pt idx="0">
                  <c:v>187</c:v>
                </c:pt>
                <c:pt idx="1">
                  <c:v>187</c:v>
                </c:pt>
                <c:pt idx="2">
                  <c:v>187</c:v>
                </c:pt>
                <c:pt idx="3">
                  <c:v>187</c:v>
                </c:pt>
                <c:pt idx="4">
                  <c:v>187</c:v>
                </c:pt>
                <c:pt idx="5">
                  <c:v>187</c:v>
                </c:pt>
                <c:pt idx="6">
                  <c:v>187</c:v>
                </c:pt>
                <c:pt idx="7">
                  <c:v>187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F38-436C-AFE5-C4A546A6F2EB}"/>
            </c:ext>
          </c:extLst>
        </c:ser>
        <c:ser>
          <c:idx val="0"/>
          <c:order val="1"/>
          <c:tx>
            <c:strRef>
              <c:f>'SiO2 Etch Rate'!$H$3:$H$4</c:f>
              <c:strCache>
                <c:ptCount val="1"/>
                <c:pt idx="0">
                  <c:v>Average Etch rate (nm/min)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'SiO2 Etch Rate'!$L$5:$L$12</c:f>
                <c:numCache>
                  <c:formatCode>General</c:formatCode>
                  <c:ptCount val="8"/>
                  <c:pt idx="0">
                    <c:v>1.1039999999999566</c:v>
                  </c:pt>
                  <c:pt idx="1">
                    <c:v>3.4200000000000159</c:v>
                  </c:pt>
                  <c:pt idx="2">
                    <c:v>5.1819999999999879</c:v>
                  </c:pt>
                  <c:pt idx="3">
                    <c:v>4.6260000000000332</c:v>
                  </c:pt>
                  <c:pt idx="4">
                    <c:v>1.9019999999999868</c:v>
                  </c:pt>
                  <c:pt idx="5">
                    <c:v>1.6800000000000068</c:v>
                  </c:pt>
                  <c:pt idx="6">
                    <c:v>2.7679999999999723</c:v>
                  </c:pt>
                  <c:pt idx="7">
                    <c:v>2.4040000000000248</c:v>
                  </c:pt>
                </c:numCache>
              </c:numRef>
            </c:plus>
            <c:minus>
              <c:numRef>
                <c:f>'SiO2 Etch Rate'!$M$5:$M$12</c:f>
                <c:numCache>
                  <c:formatCode>General</c:formatCode>
                  <c:ptCount val="8"/>
                  <c:pt idx="0">
                    <c:v>1.1859999999999502</c:v>
                  </c:pt>
                  <c:pt idx="1">
                    <c:v>4.0399999999999636</c:v>
                  </c:pt>
                  <c:pt idx="2">
                    <c:v>3.6380000000000052</c:v>
                  </c:pt>
                  <c:pt idx="3">
                    <c:v>2.6639999999999588</c:v>
                  </c:pt>
                  <c:pt idx="4">
                    <c:v>2.8180000000000121</c:v>
                  </c:pt>
                  <c:pt idx="5">
                    <c:v>2.4799999999999898</c:v>
                  </c:pt>
                  <c:pt idx="6">
                    <c:v>1.8720000000000141</c:v>
                  </c:pt>
                  <c:pt idx="7">
                    <c:v>2.3359999999999843</c:v>
                  </c:pt>
                </c:numCache>
              </c:numRef>
            </c:minus>
            <c:spPr>
              <a:ln w="9525">
                <a:solidFill>
                  <a:srgbClr val="0070C0"/>
                </a:solidFill>
              </a:ln>
            </c:spPr>
          </c:errBars>
          <c:cat>
            <c:numRef>
              <c:f>'SiO2 Etch Rate'!$B$5:$B$12</c:f>
              <c:numCache>
                <c:formatCode>dd-mmm-yy</c:formatCode>
                <c:ptCount val="8"/>
                <c:pt idx="0">
                  <c:v>43129</c:v>
                </c:pt>
                <c:pt idx="1">
                  <c:v>43153</c:v>
                </c:pt>
                <c:pt idx="2">
                  <c:v>43182</c:v>
                </c:pt>
                <c:pt idx="3">
                  <c:v>43207</c:v>
                </c:pt>
                <c:pt idx="4">
                  <c:v>43217</c:v>
                </c:pt>
                <c:pt idx="5">
                  <c:v>43251</c:v>
                </c:pt>
                <c:pt idx="6">
                  <c:v>43268</c:v>
                </c:pt>
                <c:pt idx="7">
                  <c:v>43297</c:v>
                </c:pt>
              </c:numCache>
            </c:numRef>
          </c:cat>
          <c:val>
            <c:numRef>
              <c:f>'SiO2 Etch Rate'!$H$5:$H$12</c:f>
              <c:numCache>
                <c:formatCode>General</c:formatCode>
                <c:ptCount val="8"/>
                <c:pt idx="0">
                  <c:v>164.97599999999997</c:v>
                </c:pt>
                <c:pt idx="1">
                  <c:v>169.67000000000002</c:v>
                </c:pt>
                <c:pt idx="2">
                  <c:v>165.608</c:v>
                </c:pt>
                <c:pt idx="3">
                  <c:v>173.77399999999997</c:v>
                </c:pt>
                <c:pt idx="4">
                  <c:v>173.13800000000001</c:v>
                </c:pt>
                <c:pt idx="5">
                  <c:v>164.44</c:v>
                </c:pt>
                <c:pt idx="6">
                  <c:v>162.08200000000002</c:v>
                </c:pt>
                <c:pt idx="7">
                  <c:v>154.92599999999999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'SiO2 Etch Rate'!$J$3:$J$4</c:f>
              <c:strCache>
                <c:ptCount val="1"/>
                <c:pt idx="0">
                  <c:v>Lower Limit</c:v>
                </c:pt>
              </c:strCache>
            </c:strRef>
          </c:tx>
          <c:marker>
            <c:symbol val="none"/>
          </c:marker>
          <c:val>
            <c:numRef>
              <c:f>'SiO2 Etch Rate'!$J$5:$J$12</c:f>
              <c:numCache>
                <c:formatCode>General</c:formatCode>
                <c:ptCount val="8"/>
                <c:pt idx="0">
                  <c:v>153</c:v>
                </c:pt>
                <c:pt idx="1">
                  <c:v>153</c:v>
                </c:pt>
                <c:pt idx="2">
                  <c:v>153</c:v>
                </c:pt>
                <c:pt idx="3">
                  <c:v>153</c:v>
                </c:pt>
                <c:pt idx="4">
                  <c:v>153</c:v>
                </c:pt>
                <c:pt idx="5">
                  <c:v>153</c:v>
                </c:pt>
                <c:pt idx="6">
                  <c:v>153</c:v>
                </c:pt>
                <c:pt idx="7">
                  <c:v>153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'SiO2 Etch Rate'!$K$3:$K$4</c:f>
              <c:strCache>
                <c:ptCount val="1"/>
                <c:pt idx="0">
                  <c:v>Target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'SiO2 Etch Rate'!$K$5:$K$12</c:f>
              <c:numCache>
                <c:formatCode>General</c:formatCode>
                <c:ptCount val="8"/>
                <c:pt idx="0">
                  <c:v>170</c:v>
                </c:pt>
                <c:pt idx="1">
                  <c:v>170</c:v>
                </c:pt>
                <c:pt idx="2">
                  <c:v>170</c:v>
                </c:pt>
                <c:pt idx="3">
                  <c:v>170</c:v>
                </c:pt>
                <c:pt idx="4">
                  <c:v>170</c:v>
                </c:pt>
                <c:pt idx="5">
                  <c:v>170</c:v>
                </c:pt>
                <c:pt idx="6">
                  <c:v>170</c:v>
                </c:pt>
                <c:pt idx="7">
                  <c:v>170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23296"/>
        <c:axId val="24825216"/>
      </c:lineChart>
      <c:catAx>
        <c:axId val="2482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600"/>
                  <a:t>Date</a:t>
                </a:r>
              </a:p>
            </c:rich>
          </c:tx>
          <c:layout>
            <c:manualLayout>
              <c:xMode val="edge"/>
              <c:yMode val="edge"/>
              <c:x val="0.46757104394208798"/>
              <c:y val="0.88413161192688761"/>
            </c:manualLayout>
          </c:layout>
          <c:overlay val="0"/>
        </c:title>
        <c:numFmt formatCode="dd-mmm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1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825216"/>
        <c:crosses val="autoZero"/>
        <c:auto val="0"/>
        <c:lblAlgn val="ctr"/>
        <c:lblOffset val="80"/>
        <c:noMultiLvlLbl val="0"/>
      </c:catAx>
      <c:valAx>
        <c:axId val="24825216"/>
        <c:scaling>
          <c:orientation val="minMax"/>
          <c:max val="200"/>
          <c:min val="150"/>
        </c:scaling>
        <c:delete val="0"/>
        <c:axPos val="l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600"/>
                  <a:t>Etch </a:t>
                </a:r>
                <a:r>
                  <a:rPr lang="en-IN" sz="1600" baseline="0"/>
                  <a:t>rate (nm/min</a:t>
                </a:r>
                <a:r>
                  <a:rPr lang="en-IN" sz="1600"/>
                  <a:t>)</a:t>
                </a:r>
              </a:p>
            </c:rich>
          </c:tx>
          <c:layout>
            <c:manualLayout>
              <c:xMode val="edge"/>
              <c:yMode val="edge"/>
              <c:x val="4.2640587430197885E-2"/>
              <c:y val="0.2073767774125051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lang="en-US" sz="11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823296"/>
        <c:crosses val="autoZero"/>
        <c:crossBetween val="between"/>
        <c:majorUnit val="10"/>
        <c:minorUnit val="10"/>
      </c:valAx>
      <c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2807862041771185"/>
          <c:y val="0.30372420145416801"/>
          <c:w val="0.17192137958228812"/>
          <c:h val="0.20784397933423998"/>
        </c:manualLayout>
      </c:layout>
      <c:overlay val="0"/>
      <c:txPr>
        <a:bodyPr/>
        <a:lstStyle/>
        <a:p>
          <a:pPr>
            <a:defRPr lang="en-US" sz="1050" b="1" i="0" u="none" strike="noStrike" baseline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chemeClr val="bg1">
        <a:lumMod val="95000"/>
      </a:schemeClr>
    </a:solidFill>
    <a:ln w="38100">
      <a:solidFill>
        <a:schemeClr val="accent1">
          <a:lumMod val="75000"/>
        </a:schemeClr>
      </a:solidFill>
    </a:ln>
  </c:spPr>
  <c:txPr>
    <a:bodyPr/>
    <a:lstStyle/>
    <a:p>
      <a:pPr>
        <a:defRPr sz="1100" b="1" i="0" u="none" strike="noStrike" baseline="0">
          <a:solidFill>
            <a:srgbClr val="666699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2848E-2E70-4F5F-A44B-E4B16E3FCF04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9865-E362-4BEE-85B5-8D51CFA46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39865-E362-4BEE-85B5-8D51CFA469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4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13" y="0"/>
            <a:ext cx="9179425" cy="6911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564" y="2565491"/>
            <a:ext cx="7970838" cy="252287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rgbClr val="ED1C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44" y="5088365"/>
            <a:ext cx="7315200" cy="946077"/>
          </a:xfrm>
        </p:spPr>
        <p:txBody>
          <a:bodyPr anchor="b"/>
          <a:lstStyle>
            <a:lvl1pPr marL="0" indent="0" algn="r">
              <a:buNone/>
              <a:defRPr b="0" i="0">
                <a:solidFill>
                  <a:srgbClr val="58595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6281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58595B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dirty="0" smtClean="0">
                <a:solidFill>
                  <a:srgbClr val="58595B"/>
                </a:solidFill>
              </a:rPr>
              <a:t>Centre for Nano Science and Engineering</a:t>
            </a:r>
            <a:endParaRPr lang="en-US" sz="800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704" y="188640"/>
            <a:ext cx="7167608" cy="943346"/>
          </a:xfrm>
        </p:spPr>
        <p:txBody>
          <a:bodyPr/>
          <a:lstStyle>
            <a:lvl1pPr>
              <a:defRPr b="0" i="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4" y="1340768"/>
            <a:ext cx="8718591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705" y="1364138"/>
            <a:ext cx="8718590" cy="24498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4005064"/>
            <a:ext cx="8718590" cy="216024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6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3807" y="1370608"/>
            <a:ext cx="6087487" cy="4866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1366092"/>
            <a:ext cx="2413992" cy="4866703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0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40768"/>
            <a:ext cx="4258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1599" y="1340768"/>
            <a:ext cx="425969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2132856"/>
            <a:ext cx="4258800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599" y="2132856"/>
            <a:ext cx="4259695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5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600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98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704" y="188640"/>
            <a:ext cx="7167608" cy="943346"/>
          </a:xfrm>
        </p:spPr>
        <p:txBody>
          <a:bodyPr/>
          <a:lstStyle>
            <a:lvl1pPr>
              <a:defRPr b="0" i="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4" y="1340768"/>
            <a:ext cx="8718591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705" y="1364138"/>
            <a:ext cx="8718590" cy="24498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4005064"/>
            <a:ext cx="8718590" cy="216024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3807" y="1370608"/>
            <a:ext cx="6087487" cy="4866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1366092"/>
            <a:ext cx="2413992" cy="4866703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40768"/>
            <a:ext cx="4258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1599" y="1340768"/>
            <a:ext cx="425969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2132856"/>
            <a:ext cx="4258800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599" y="2132856"/>
            <a:ext cx="4259695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600" y="1340768"/>
            <a:ext cx="4258800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 hasCustomPrompt="1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66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13" y="0"/>
            <a:ext cx="9179425" cy="6911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564" y="2565491"/>
            <a:ext cx="7970838" cy="2522874"/>
          </a:xfrm>
        </p:spPr>
        <p:txBody>
          <a:bodyPr anchor="b">
            <a:normAutofit/>
          </a:bodyPr>
          <a:lstStyle>
            <a:lvl1pPr algn="r">
              <a:defRPr sz="3000">
                <a:solidFill>
                  <a:srgbClr val="ED1C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44" y="5088365"/>
            <a:ext cx="7315200" cy="946077"/>
          </a:xfrm>
        </p:spPr>
        <p:txBody>
          <a:bodyPr anchor="b"/>
          <a:lstStyle>
            <a:lvl1pPr marL="0" indent="0" algn="r">
              <a:buNone/>
              <a:defRPr b="0" i="0">
                <a:solidFill>
                  <a:srgbClr val="58595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6281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58595B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dirty="0" smtClean="0"/>
              <a:t>Centre for Nano Science and Engineering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4106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9" y="0"/>
            <a:ext cx="9179416" cy="1258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20626"/>
            <a:ext cx="8718590" cy="49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70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A4DF-51C9-4230-A7C0-B5CC28E2DAD8}" type="datetimeFigureOut">
              <a:rPr lang="en-US" smtClean="0"/>
              <a:pPr/>
              <a:t>09-Aug-18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769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2329-A0C7-4CEA-9AB8-D9C0B4670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500" kern="1200">
          <a:solidFill>
            <a:srgbClr val="58595B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457200" rtl="0" eaLnBrk="1" latinLnBrk="0" hangingPunct="1">
        <a:spcBef>
          <a:spcPct val="20000"/>
        </a:spcBef>
        <a:buSzPct val="100000"/>
        <a:buFont typeface="Arial"/>
        <a:buChar char="•"/>
        <a:defRPr sz="2000" b="1" i="0" kern="1200">
          <a:solidFill>
            <a:srgbClr val="58595B"/>
          </a:solidFill>
          <a:latin typeface="Calibri"/>
          <a:ea typeface="+mn-ea"/>
          <a:cs typeface="Calibri"/>
        </a:defRPr>
      </a:lvl1pPr>
      <a:lvl2pPr marL="536575" indent="-273050" algn="l" defTabSz="457200" rtl="0" eaLnBrk="1" latinLnBrk="0" hangingPunct="1">
        <a:spcBef>
          <a:spcPct val="20000"/>
        </a:spcBef>
        <a:buFont typeface="Arial"/>
        <a:buChar char="–"/>
        <a:tabLst/>
        <a:defRPr sz="1600" b="1" i="0" kern="1200">
          <a:solidFill>
            <a:srgbClr val="58595B"/>
          </a:solidFill>
          <a:latin typeface="Calibri"/>
          <a:ea typeface="+mn-ea"/>
          <a:cs typeface="Calibri"/>
        </a:defRPr>
      </a:lvl2pPr>
      <a:lvl3pPr marL="809625" indent="-27305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rgbClr val="58595B"/>
          </a:solidFill>
          <a:latin typeface="Calibri"/>
          <a:ea typeface="+mn-ea"/>
          <a:cs typeface="Calibri"/>
        </a:defRPr>
      </a:lvl3pPr>
      <a:lvl4pPr marL="1074738" indent="-265113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4pPr>
      <a:lvl5pPr marL="1346200" indent="-271463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9" y="0"/>
            <a:ext cx="9179416" cy="1258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20626"/>
            <a:ext cx="8718590" cy="49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70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A4DF-51C9-4230-A7C0-B5CC28E2DA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09-Aug-18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7695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2329-A0C7-4CEA-9AB8-D9C0B4670A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500" kern="1200">
          <a:solidFill>
            <a:srgbClr val="58595B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457200" rtl="0" eaLnBrk="1" latinLnBrk="0" hangingPunct="1">
        <a:spcBef>
          <a:spcPct val="20000"/>
        </a:spcBef>
        <a:buSzPct val="100000"/>
        <a:buFont typeface="Arial"/>
        <a:buChar char="•"/>
        <a:defRPr sz="2000" b="1" i="0" kern="1200">
          <a:solidFill>
            <a:srgbClr val="58595B"/>
          </a:solidFill>
          <a:latin typeface="Calibri"/>
          <a:ea typeface="+mn-ea"/>
          <a:cs typeface="Calibri"/>
        </a:defRPr>
      </a:lvl1pPr>
      <a:lvl2pPr marL="536575" indent="-273050" algn="l" defTabSz="457200" rtl="0" eaLnBrk="1" latinLnBrk="0" hangingPunct="1">
        <a:spcBef>
          <a:spcPct val="20000"/>
        </a:spcBef>
        <a:buFont typeface="Arial"/>
        <a:buChar char="–"/>
        <a:tabLst/>
        <a:defRPr sz="1600" b="1" i="0" kern="1200">
          <a:solidFill>
            <a:srgbClr val="58595B"/>
          </a:solidFill>
          <a:latin typeface="Calibri"/>
          <a:ea typeface="+mn-ea"/>
          <a:cs typeface="Calibri"/>
        </a:defRPr>
      </a:lvl2pPr>
      <a:lvl3pPr marL="809625" indent="-27305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rgbClr val="58595B"/>
          </a:solidFill>
          <a:latin typeface="Calibri"/>
          <a:ea typeface="+mn-ea"/>
          <a:cs typeface="Calibri"/>
        </a:defRPr>
      </a:lvl3pPr>
      <a:lvl4pPr marL="1074738" indent="-265113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4pPr>
      <a:lvl5pPr marL="1346200" indent="-271463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58595B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348880"/>
            <a:ext cx="88392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RIE-Cl Trend Chart</a:t>
            </a:r>
            <a:endParaRPr lang="en-US" sz="4800" dirty="0"/>
          </a:p>
          <a:p>
            <a:pPr algn="ctr"/>
            <a:r>
              <a:rPr lang="en-US" sz="4800" dirty="0" smtClean="0"/>
              <a:t>July - 2018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67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RIE-Cl Trend </a:t>
            </a:r>
            <a:r>
              <a:rPr lang="en-US" sz="2800" b="1" u="sng" dirty="0" smtClean="0"/>
              <a:t>Chart - </a:t>
            </a:r>
            <a:r>
              <a:rPr lang="en-US" sz="2800" b="1" u="sng" dirty="0" smtClean="0"/>
              <a:t>July </a:t>
            </a:r>
            <a:r>
              <a:rPr lang="en-US" sz="2800" b="1" u="sng" dirty="0" smtClean="0"/>
              <a:t>2018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576" y="5389765"/>
            <a:ext cx="8928992" cy="58477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tarted from Nov 2017. patterned with AZ5214E resist, Dektak Measurement is done.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GaN</a:t>
            </a:r>
            <a:r>
              <a:rPr lang="en-US" sz="1600" dirty="0" smtClean="0"/>
              <a:t> Etch Rate ~ 55 nm/min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400-000003000000}"/>
              </a:ext>
            </a:extLst>
          </p:cNvPr>
          <p:cNvGraphicFramePr>
            <a:graphicFrameLocks/>
          </p:cNvGraphicFramePr>
          <p:nvPr/>
        </p:nvGraphicFramePr>
        <p:xfrm>
          <a:off x="941386" y="1609215"/>
          <a:ext cx="7261227" cy="363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6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5661248"/>
            <a:ext cx="8424936" cy="92333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SiO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recipe used </a:t>
            </a:r>
            <a:r>
              <a:rPr lang="en-US" dirty="0"/>
              <a:t>for tool monitoring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These recipes vary with respect to tool’s condition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Etch </a:t>
            </a:r>
            <a:r>
              <a:rPr lang="en-US" dirty="0" smtClean="0"/>
              <a:t>Rate of SiO</a:t>
            </a:r>
            <a:r>
              <a:rPr lang="en-US" baseline="-25000" dirty="0" smtClean="0"/>
              <a:t>2</a:t>
            </a:r>
            <a:r>
              <a:rPr lang="en-US" dirty="0" smtClean="0"/>
              <a:t> is ~ 164 nm/min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RIE-Cl Trend </a:t>
            </a:r>
            <a:r>
              <a:rPr lang="en-US" sz="2800" b="1" u="sng" dirty="0" smtClean="0"/>
              <a:t>Chart - </a:t>
            </a:r>
            <a:r>
              <a:rPr lang="en-US" sz="2800" b="1" u="sng" dirty="0" smtClean="0"/>
              <a:t>July </a:t>
            </a:r>
            <a:r>
              <a:rPr lang="en-US" sz="2800" b="1" u="sng" dirty="0" smtClean="0"/>
              <a:t>2018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776499"/>
              </p:ext>
            </p:extLst>
          </p:nvPr>
        </p:nvGraphicFramePr>
        <p:xfrm>
          <a:off x="1115616" y="1412776"/>
          <a:ext cx="7005124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52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SE official 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ewCeNSE_Grey" id="{B36CEBBD-BAFC-4EC9-95FA-1695A6F588A3}" vid="{C8F83F29-6D47-465B-A1B4-B5C01DDCEFAE}"/>
    </a:ext>
  </a:extLst>
</a:theme>
</file>

<file path=ppt/theme/theme2.xml><?xml version="1.0" encoding="utf-8"?>
<a:theme xmlns:a="http://schemas.openxmlformats.org/drawingml/2006/main" name="1_CeNSE official 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NewCeNSE_Grey" id="{B36CEBBD-BAFC-4EC9-95FA-1695A6F588A3}" vid="{C8F83F29-6D47-465B-A1B4-B5C01DDCEF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CeNSE official Theme2</Template>
  <TotalTime>34816</TotalTime>
  <Words>80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CeNSE official Theme2</vt:lpstr>
      <vt:lpstr>1_CeNSE official Theme2</vt:lpstr>
      <vt:lpstr>PowerPoint Presentation</vt:lpstr>
      <vt:lpstr>RIE-Cl Trend Chart - July 2018 </vt:lpstr>
      <vt:lpstr>RIE-Cl Trend Chart - July 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cleanroom</cp:lastModifiedBy>
  <cp:revision>513</cp:revision>
  <dcterms:created xsi:type="dcterms:W3CDTF">2017-05-05T10:40:30Z</dcterms:created>
  <dcterms:modified xsi:type="dcterms:W3CDTF">2018-08-09T07:32:48Z</dcterms:modified>
</cp:coreProperties>
</file>