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6"/>
  </p:notesMasterIdLst>
  <p:sldIdLst>
    <p:sldId id="267" r:id="rId2"/>
    <p:sldId id="274" r:id="rId3"/>
    <p:sldId id="275" r:id="rId4"/>
    <p:sldId id="276" r:id="rId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81151AF-D137-4527-8489-FBA2D5A04664}"/>
    <pc:docChg chg="modSld">
      <pc:chgData name="" userId="" providerId="" clId="Web-{181151AF-D137-4527-8489-FBA2D5A04664}" dt="2018-09-06T12:44:11.969" v="32" actId="14100"/>
      <pc:docMkLst>
        <pc:docMk/>
      </pc:docMkLst>
      <pc:sldChg chg="addSp delSp modSp">
        <pc:chgData name="" userId="" providerId="" clId="Web-{181151AF-D137-4527-8489-FBA2D5A04664}" dt="2018-09-06T12:44:11.969" v="32" actId="14100"/>
        <pc:sldMkLst>
          <pc:docMk/>
          <pc:sldMk cId="0" sldId="264"/>
        </pc:sldMkLst>
        <pc:spChg chg="mod">
          <ac:chgData name="" userId="" providerId="" clId="Web-{181151AF-D137-4527-8489-FBA2D5A04664}" dt="2018-09-06T12:42:57.420" v="26" actId="14100"/>
          <ac:spMkLst>
            <pc:docMk/>
            <pc:sldMk cId="0" sldId="264"/>
            <ac:spMk id="10" creationId="{39380A26-50A9-4F8D-91B4-DF3A2130F8C6}"/>
          </ac:spMkLst>
        </pc:spChg>
        <pc:spChg chg="mod">
          <ac:chgData name="" userId="" providerId="" clId="Web-{181151AF-D137-4527-8489-FBA2D5A04664}" dt="2018-09-06T12:42:51.904" v="25" actId="1076"/>
          <ac:spMkLst>
            <pc:docMk/>
            <pc:sldMk cId="0" sldId="264"/>
            <ac:spMk id="6150" creationId="{015DED6D-B9F2-4C94-9EE4-D1808C1265B1}"/>
          </ac:spMkLst>
        </pc:spChg>
        <pc:graphicFrameChg chg="del">
          <ac:chgData name="" userId="" providerId="" clId="Web-{181151AF-D137-4527-8489-FBA2D5A04664}" dt="2018-09-06T12:36:18.553" v="0"/>
          <ac:graphicFrameMkLst>
            <pc:docMk/>
            <pc:sldMk cId="0" sldId="264"/>
            <ac:graphicFrameMk id="11" creationId="{EC169A06-0827-4E17-A5DF-AADAA9B63AE2}"/>
          </ac:graphicFrameMkLst>
        </pc:graphicFrameChg>
        <pc:graphicFrameChg chg="del">
          <ac:chgData name="" userId="" providerId="" clId="Web-{181151AF-D137-4527-8489-FBA2D5A04664}" dt="2018-09-06T12:41:11.293" v="9"/>
          <ac:graphicFrameMkLst>
            <pc:docMk/>
            <pc:sldMk cId="0" sldId="264"/>
            <ac:graphicFrameMk id="13" creationId="{C4D61310-E873-4270-9EAA-753F9A589474}"/>
          </ac:graphicFrameMkLst>
        </pc:graphicFrameChg>
        <pc:graphicFrameChg chg="del">
          <ac:chgData name="" userId="" providerId="" clId="Web-{181151AF-D137-4527-8489-FBA2D5A04664}" dt="2018-09-06T12:43:14.311" v="27"/>
          <ac:graphicFrameMkLst>
            <pc:docMk/>
            <pc:sldMk cId="0" sldId="264"/>
            <ac:graphicFrameMk id="14" creationId="{B2A8387E-3303-4289-890E-186515A133BB}"/>
          </ac:graphicFrameMkLst>
        </pc:graphicFrameChg>
        <pc:picChg chg="add mod">
          <ac:chgData name="" userId="" providerId="" clId="Web-{181151AF-D137-4527-8489-FBA2D5A04664}" dt="2018-09-06T12:41:08.762" v="8" actId="14100"/>
          <ac:picMkLst>
            <pc:docMk/>
            <pc:sldMk cId="0" sldId="264"/>
            <ac:picMk id="2" creationId="{F8CF188B-9B2F-4005-9C17-B2E80CE1C697}"/>
          </ac:picMkLst>
        </pc:picChg>
        <pc:picChg chg="add mod">
          <ac:chgData name="" userId="" providerId="" clId="Web-{181151AF-D137-4527-8489-FBA2D5A04664}" dt="2018-09-06T12:42:46.623" v="24" actId="14100"/>
          <ac:picMkLst>
            <pc:docMk/>
            <pc:sldMk cId="0" sldId="264"/>
            <ac:picMk id="4" creationId="{1477498E-AC77-43A9-9A26-FB43C6B347E6}"/>
          </ac:picMkLst>
        </pc:picChg>
        <pc:picChg chg="add mod">
          <ac:chgData name="" userId="" providerId="" clId="Web-{181151AF-D137-4527-8489-FBA2D5A04664}" dt="2018-09-06T12:44:11.969" v="32" actId="14100"/>
          <ac:picMkLst>
            <pc:docMk/>
            <pc:sldMk cId="0" sldId="264"/>
            <ac:picMk id="6" creationId="{1F75B9D2-6E32-4143-B75A-D32ACE5D362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manasa\Tech%20meeting\Oxide%20etch\Com%20BOE\Comm%20BOE_2018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manasa\Tech%20meeting\Oxide%20etch\prepared%20BOE\prepared%20BOE_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esktop\Metal%20optimisation\2018\littin\Metal_Etch_Optimisation_october_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pa\Downloads\Metal_Etch_Optimisation_october_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pa\Downloads\Metal_Etch_Optimisation_october_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pa\Downloads\Metal_Etch_Optimisation_october_2018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manasa\Tech%20meeting\DI%20water%20graph%20october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800080"/>
                </a:solidFill>
                <a:latin typeface="Calibri"/>
                <a:ea typeface="Calibri"/>
                <a:cs typeface="Calibri"/>
              </a:defRPr>
            </a:pPr>
            <a:r>
              <a:rPr lang="en-IN"/>
              <a:t>Oxide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391742334372908"/>
          <c:y val="0.14876839863102218"/>
          <c:w val="0.63098810424372065"/>
          <c:h val="0.51657074666962055"/>
        </c:manualLayout>
      </c:layout>
      <c:lineChart>
        <c:grouping val="standard"/>
        <c:varyColors val="0"/>
        <c:ser>
          <c:idx val="0"/>
          <c:order val="0"/>
          <c:tx>
            <c:strRef>
              <c:f>'oxide etch sept'!$A$1:$H$1</c:f>
              <c:strCache>
                <c:ptCount val="1"/>
                <c:pt idx="0">
                  <c:v>Oxide Etch Rate</c:v>
                </c:pt>
              </c:strCache>
            </c:strRef>
          </c:tx>
          <c:cat>
            <c:numRef>
              <c:f>'oxide etch sept'!$B$3:$B$29</c:f>
              <c:numCache>
                <c:formatCode>dd/mm/yyyy</c:formatCode>
                <c:ptCount val="27"/>
                <c:pt idx="0">
                  <c:v>43192</c:v>
                </c:pt>
                <c:pt idx="1">
                  <c:v>43199</c:v>
                </c:pt>
                <c:pt idx="2">
                  <c:v>43206</c:v>
                </c:pt>
                <c:pt idx="3">
                  <c:v>43213</c:v>
                </c:pt>
                <c:pt idx="4">
                  <c:v>43222</c:v>
                </c:pt>
                <c:pt idx="5">
                  <c:v>43227</c:v>
                </c:pt>
                <c:pt idx="6">
                  <c:v>43241</c:v>
                </c:pt>
                <c:pt idx="7">
                  <c:v>43248</c:v>
                </c:pt>
                <c:pt idx="8">
                  <c:v>43256</c:v>
                </c:pt>
                <c:pt idx="9">
                  <c:v>43263</c:v>
                </c:pt>
                <c:pt idx="10">
                  <c:v>43269</c:v>
                </c:pt>
                <c:pt idx="11">
                  <c:v>43279</c:v>
                </c:pt>
                <c:pt idx="12">
                  <c:v>43283</c:v>
                </c:pt>
                <c:pt idx="13">
                  <c:v>43290</c:v>
                </c:pt>
                <c:pt idx="14">
                  <c:v>43297</c:v>
                </c:pt>
                <c:pt idx="15">
                  <c:v>43304</c:v>
                </c:pt>
                <c:pt idx="16">
                  <c:v>43311</c:v>
                </c:pt>
                <c:pt idx="17">
                  <c:v>43319</c:v>
                </c:pt>
                <c:pt idx="18">
                  <c:v>43325</c:v>
                </c:pt>
                <c:pt idx="19">
                  <c:v>43340</c:v>
                </c:pt>
                <c:pt idx="20">
                  <c:v>43346</c:v>
                </c:pt>
                <c:pt idx="21">
                  <c:v>43353</c:v>
                </c:pt>
                <c:pt idx="22">
                  <c:v>43360</c:v>
                </c:pt>
                <c:pt idx="23">
                  <c:v>43367</c:v>
                </c:pt>
                <c:pt idx="24">
                  <c:v>43374</c:v>
                </c:pt>
                <c:pt idx="25">
                  <c:v>43382</c:v>
                </c:pt>
                <c:pt idx="26">
                  <c:v>43388</c:v>
                </c:pt>
              </c:numCache>
            </c:numRef>
          </c:cat>
          <c:val>
            <c:numRef>
              <c:f>'oxide etch sept'!$F$3:$F$29</c:f>
              <c:numCache>
                <c:formatCode>0.00</c:formatCode>
                <c:ptCount val="27"/>
                <c:pt idx="0">
                  <c:v>67.64705882352942</c:v>
                </c:pt>
                <c:pt idx="1">
                  <c:v>67.436974789915965</c:v>
                </c:pt>
                <c:pt idx="2">
                  <c:v>67.642857142857139</c:v>
                </c:pt>
                <c:pt idx="3">
                  <c:v>67.15789473684211</c:v>
                </c:pt>
                <c:pt idx="4">
                  <c:v>72.86666666666666</c:v>
                </c:pt>
                <c:pt idx="5">
                  <c:v>68.4375</c:v>
                </c:pt>
                <c:pt idx="6">
                  <c:v>71.47519582245431</c:v>
                </c:pt>
                <c:pt idx="7">
                  <c:v>67.592592592592595</c:v>
                </c:pt>
                <c:pt idx="8">
                  <c:v>71.194225721784775</c:v>
                </c:pt>
                <c:pt idx="9">
                  <c:v>65.638233514821536</c:v>
                </c:pt>
                <c:pt idx="10">
                  <c:v>67.770143660212355</c:v>
                </c:pt>
                <c:pt idx="11">
                  <c:v>66.442131047152486</c:v>
                </c:pt>
                <c:pt idx="12">
                  <c:v>67.727840199750318</c:v>
                </c:pt>
                <c:pt idx="13">
                  <c:v>71.901921802518231</c:v>
                </c:pt>
                <c:pt idx="14">
                  <c:v>67.8125</c:v>
                </c:pt>
                <c:pt idx="15">
                  <c:v>71.475625823451907</c:v>
                </c:pt>
                <c:pt idx="16">
                  <c:v>72.148541114058361</c:v>
                </c:pt>
                <c:pt idx="17">
                  <c:v>67.912772585669785</c:v>
                </c:pt>
                <c:pt idx="18">
                  <c:v>71.82724252491694</c:v>
                </c:pt>
                <c:pt idx="19">
                  <c:v>67.75</c:v>
                </c:pt>
                <c:pt idx="20">
                  <c:v>70</c:v>
                </c:pt>
                <c:pt idx="21">
                  <c:v>69.551282051282058</c:v>
                </c:pt>
                <c:pt idx="22">
                  <c:v>70.360655737704917</c:v>
                </c:pt>
                <c:pt idx="23">
                  <c:v>74.845360824742258</c:v>
                </c:pt>
                <c:pt idx="24">
                  <c:v>70.401554404145074</c:v>
                </c:pt>
                <c:pt idx="25">
                  <c:v>70.096463022508033</c:v>
                </c:pt>
                <c:pt idx="26">
                  <c:v>71.456692913385822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'oxide etch sept'!$G$2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'oxide etch sept'!$B$3:$B$29</c:f>
              <c:numCache>
                <c:formatCode>dd/mm/yyyy</c:formatCode>
                <c:ptCount val="27"/>
                <c:pt idx="0">
                  <c:v>43192</c:v>
                </c:pt>
                <c:pt idx="1">
                  <c:v>43199</c:v>
                </c:pt>
                <c:pt idx="2">
                  <c:v>43206</c:v>
                </c:pt>
                <c:pt idx="3">
                  <c:v>43213</c:v>
                </c:pt>
                <c:pt idx="4">
                  <c:v>43222</c:v>
                </c:pt>
                <c:pt idx="5">
                  <c:v>43227</c:v>
                </c:pt>
                <c:pt idx="6">
                  <c:v>43241</c:v>
                </c:pt>
                <c:pt idx="7">
                  <c:v>43248</c:v>
                </c:pt>
                <c:pt idx="8">
                  <c:v>43256</c:v>
                </c:pt>
                <c:pt idx="9">
                  <c:v>43263</c:v>
                </c:pt>
                <c:pt idx="10">
                  <c:v>43269</c:v>
                </c:pt>
                <c:pt idx="11">
                  <c:v>43279</c:v>
                </c:pt>
                <c:pt idx="12">
                  <c:v>43283</c:v>
                </c:pt>
                <c:pt idx="13">
                  <c:v>43290</c:v>
                </c:pt>
                <c:pt idx="14">
                  <c:v>43297</c:v>
                </c:pt>
                <c:pt idx="15">
                  <c:v>43304</c:v>
                </c:pt>
                <c:pt idx="16">
                  <c:v>43311</c:v>
                </c:pt>
                <c:pt idx="17">
                  <c:v>43319</c:v>
                </c:pt>
                <c:pt idx="18">
                  <c:v>43325</c:v>
                </c:pt>
                <c:pt idx="19">
                  <c:v>43340</c:v>
                </c:pt>
                <c:pt idx="20">
                  <c:v>43346</c:v>
                </c:pt>
                <c:pt idx="21">
                  <c:v>43353</c:v>
                </c:pt>
                <c:pt idx="22">
                  <c:v>43360</c:v>
                </c:pt>
                <c:pt idx="23">
                  <c:v>43367</c:v>
                </c:pt>
                <c:pt idx="24">
                  <c:v>43374</c:v>
                </c:pt>
                <c:pt idx="25">
                  <c:v>43382</c:v>
                </c:pt>
                <c:pt idx="26">
                  <c:v>43388</c:v>
                </c:pt>
              </c:numCache>
            </c:numRef>
          </c:cat>
          <c:val>
            <c:numRef>
              <c:f>'oxide etch sept'!$G$3:$G$29</c:f>
              <c:numCache>
                <c:formatCode>General</c:formatCode>
                <c:ptCount val="27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  <c:pt idx="15">
                  <c:v>75</c:v>
                </c:pt>
                <c:pt idx="16">
                  <c:v>75</c:v>
                </c:pt>
                <c:pt idx="17">
                  <c:v>75</c:v>
                </c:pt>
                <c:pt idx="18">
                  <c:v>75</c:v>
                </c:pt>
                <c:pt idx="19">
                  <c:v>75</c:v>
                </c:pt>
                <c:pt idx="20">
                  <c:v>75</c:v>
                </c:pt>
                <c:pt idx="21">
                  <c:v>75</c:v>
                </c:pt>
                <c:pt idx="22">
                  <c:v>75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'oxide etch sept'!$H$2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'oxide etch sept'!$B$3:$B$29</c:f>
              <c:numCache>
                <c:formatCode>dd/mm/yyyy</c:formatCode>
                <c:ptCount val="27"/>
                <c:pt idx="0">
                  <c:v>43192</c:v>
                </c:pt>
                <c:pt idx="1">
                  <c:v>43199</c:v>
                </c:pt>
                <c:pt idx="2">
                  <c:v>43206</c:v>
                </c:pt>
                <c:pt idx="3">
                  <c:v>43213</c:v>
                </c:pt>
                <c:pt idx="4">
                  <c:v>43222</c:v>
                </c:pt>
                <c:pt idx="5">
                  <c:v>43227</c:v>
                </c:pt>
                <c:pt idx="6">
                  <c:v>43241</c:v>
                </c:pt>
                <c:pt idx="7">
                  <c:v>43248</c:v>
                </c:pt>
                <c:pt idx="8">
                  <c:v>43256</c:v>
                </c:pt>
                <c:pt idx="9">
                  <c:v>43263</c:v>
                </c:pt>
                <c:pt idx="10">
                  <c:v>43269</c:v>
                </c:pt>
                <c:pt idx="11">
                  <c:v>43279</c:v>
                </c:pt>
                <c:pt idx="12">
                  <c:v>43283</c:v>
                </c:pt>
                <c:pt idx="13">
                  <c:v>43290</c:v>
                </c:pt>
                <c:pt idx="14">
                  <c:v>43297</c:v>
                </c:pt>
                <c:pt idx="15">
                  <c:v>43304</c:v>
                </c:pt>
                <c:pt idx="16">
                  <c:v>43311</c:v>
                </c:pt>
                <c:pt idx="17">
                  <c:v>43319</c:v>
                </c:pt>
                <c:pt idx="18">
                  <c:v>43325</c:v>
                </c:pt>
                <c:pt idx="19">
                  <c:v>43340</c:v>
                </c:pt>
                <c:pt idx="20">
                  <c:v>43346</c:v>
                </c:pt>
                <c:pt idx="21">
                  <c:v>43353</c:v>
                </c:pt>
                <c:pt idx="22">
                  <c:v>43360</c:v>
                </c:pt>
                <c:pt idx="23">
                  <c:v>43367</c:v>
                </c:pt>
                <c:pt idx="24">
                  <c:v>43374</c:v>
                </c:pt>
                <c:pt idx="25">
                  <c:v>43382</c:v>
                </c:pt>
                <c:pt idx="26">
                  <c:v>43388</c:v>
                </c:pt>
              </c:numCache>
            </c:numRef>
          </c:cat>
          <c:val>
            <c:numRef>
              <c:f>'oxide etch sept'!$H$3:$H$29</c:f>
              <c:numCache>
                <c:formatCode>General</c:formatCode>
                <c:ptCount val="27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'oxide etch sept'!$I$2</c:f>
              <c:strCache>
                <c:ptCount val="1"/>
                <c:pt idx="0">
                  <c:v>Target etch rate(nm/minute)</c:v>
                </c:pt>
              </c:strCache>
            </c:strRef>
          </c:tx>
          <c:cat>
            <c:numRef>
              <c:f>'oxide etch sept'!$B$3:$B$29</c:f>
              <c:numCache>
                <c:formatCode>dd/mm/yyyy</c:formatCode>
                <c:ptCount val="27"/>
                <c:pt idx="0">
                  <c:v>43192</c:v>
                </c:pt>
                <c:pt idx="1">
                  <c:v>43199</c:v>
                </c:pt>
                <c:pt idx="2">
                  <c:v>43206</c:v>
                </c:pt>
                <c:pt idx="3">
                  <c:v>43213</c:v>
                </c:pt>
                <c:pt idx="4">
                  <c:v>43222</c:v>
                </c:pt>
                <c:pt idx="5">
                  <c:v>43227</c:v>
                </c:pt>
                <c:pt idx="6">
                  <c:v>43241</c:v>
                </c:pt>
                <c:pt idx="7">
                  <c:v>43248</c:v>
                </c:pt>
                <c:pt idx="8">
                  <c:v>43256</c:v>
                </c:pt>
                <c:pt idx="9">
                  <c:v>43263</c:v>
                </c:pt>
                <c:pt idx="10">
                  <c:v>43269</c:v>
                </c:pt>
                <c:pt idx="11">
                  <c:v>43279</c:v>
                </c:pt>
                <c:pt idx="12">
                  <c:v>43283</c:v>
                </c:pt>
                <c:pt idx="13">
                  <c:v>43290</c:v>
                </c:pt>
                <c:pt idx="14">
                  <c:v>43297</c:v>
                </c:pt>
                <c:pt idx="15">
                  <c:v>43304</c:v>
                </c:pt>
                <c:pt idx="16">
                  <c:v>43311</c:v>
                </c:pt>
                <c:pt idx="17">
                  <c:v>43319</c:v>
                </c:pt>
                <c:pt idx="18">
                  <c:v>43325</c:v>
                </c:pt>
                <c:pt idx="19">
                  <c:v>43340</c:v>
                </c:pt>
                <c:pt idx="20">
                  <c:v>43346</c:v>
                </c:pt>
                <c:pt idx="21">
                  <c:v>43353</c:v>
                </c:pt>
                <c:pt idx="22">
                  <c:v>43360</c:v>
                </c:pt>
                <c:pt idx="23">
                  <c:v>43367</c:v>
                </c:pt>
                <c:pt idx="24">
                  <c:v>43374</c:v>
                </c:pt>
                <c:pt idx="25">
                  <c:v>43382</c:v>
                </c:pt>
                <c:pt idx="26">
                  <c:v>43388</c:v>
                </c:pt>
              </c:numCache>
            </c:numRef>
          </c:cat>
          <c:val>
            <c:numRef>
              <c:f>'oxide etch sept'!$I$3:$I$29</c:f>
              <c:numCache>
                <c:formatCode>General</c:formatCode>
                <c:ptCount val="27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  <c:pt idx="7">
                  <c:v>65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65</c:v>
                </c:pt>
                <c:pt idx="25">
                  <c:v>65</c:v>
                </c:pt>
                <c:pt idx="26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751328"/>
        <c:axId val="287751888"/>
      </c:lineChart>
      <c:catAx>
        <c:axId val="28775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/>
                  <a:t>Date</a:t>
                </a:r>
              </a:p>
            </c:rich>
          </c:tx>
          <c:layout/>
          <c:overlay val="0"/>
        </c:title>
        <c:numFmt formatCode="dd/mm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7751888"/>
        <c:crosses val="autoZero"/>
        <c:auto val="0"/>
        <c:lblAlgn val="ctr"/>
        <c:lblOffset val="100"/>
        <c:noMultiLvlLbl val="0"/>
      </c:catAx>
      <c:valAx>
        <c:axId val="287751888"/>
        <c:scaling>
          <c:orientation val="minMax"/>
          <c:max val="80"/>
          <c:min val="5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/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2.9053732848256818E-2"/>
              <c:y val="0.1725761051522103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7751328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3711118600447343"/>
          <c:y val="0.28116969861525931"/>
          <c:w val="0.16288881399552677"/>
          <c:h val="0.23525205900986518"/>
        </c:manualLayout>
      </c:layout>
      <c:overlay val="0"/>
      <c:txPr>
        <a:bodyPr/>
        <a:lstStyle/>
        <a:p>
          <a:pPr>
            <a:defRPr sz="845" b="1" i="0" u="none" strike="noStrike" baseline="0">
              <a:solidFill>
                <a:srgbClr val="003366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000" b="0" i="0" u="none" strike="noStrike" baseline="0">
          <a:solidFill>
            <a:srgbClr val="003366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sz="16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Oxide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68300187539625"/>
          <c:y val="0.20921142418526401"/>
          <c:w val="0.59735711814989423"/>
          <c:h val="0.47114615808784582"/>
        </c:manualLayout>
      </c:layout>
      <c:lineChart>
        <c:grouping val="standard"/>
        <c:varyColors val="0"/>
        <c:ser>
          <c:idx val="0"/>
          <c:order val="0"/>
          <c:tx>
            <c:strRef>
              <c:f>'oxide etch'!$F$2</c:f>
              <c:strCache>
                <c:ptCount val="1"/>
                <c:pt idx="0">
                  <c:v>Etch Rate(nm/minute)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numRef>
              <c:f>'oxide etch'!$B$3:$B$17</c:f>
              <c:numCache>
                <c:formatCode>dd/mm/yyyy</c:formatCode>
                <c:ptCount val="15"/>
                <c:pt idx="0">
                  <c:v>43199</c:v>
                </c:pt>
                <c:pt idx="1">
                  <c:v>43213</c:v>
                </c:pt>
                <c:pt idx="2">
                  <c:v>43236</c:v>
                </c:pt>
                <c:pt idx="3">
                  <c:v>43249</c:v>
                </c:pt>
                <c:pt idx="4">
                  <c:v>43265</c:v>
                </c:pt>
                <c:pt idx="5">
                  <c:v>43277</c:v>
                </c:pt>
                <c:pt idx="6">
                  <c:v>43291</c:v>
                </c:pt>
                <c:pt idx="7">
                  <c:v>43305</c:v>
                </c:pt>
                <c:pt idx="8">
                  <c:v>43319</c:v>
                </c:pt>
                <c:pt idx="9">
                  <c:v>43342</c:v>
                </c:pt>
                <c:pt idx="10">
                  <c:v>43354</c:v>
                </c:pt>
                <c:pt idx="11">
                  <c:v>43368</c:v>
                </c:pt>
                <c:pt idx="12">
                  <c:v>43375</c:v>
                </c:pt>
                <c:pt idx="13">
                  <c:v>43389</c:v>
                </c:pt>
                <c:pt idx="14">
                  <c:v>43404</c:v>
                </c:pt>
              </c:numCache>
            </c:numRef>
          </c:cat>
          <c:val>
            <c:numRef>
              <c:f>'oxide etch'!$F$3:$F$17</c:f>
              <c:numCache>
                <c:formatCode>0.00</c:formatCode>
                <c:ptCount val="15"/>
                <c:pt idx="0">
                  <c:v>81.300813008130078</c:v>
                </c:pt>
                <c:pt idx="1">
                  <c:v>83.333333333333343</c:v>
                </c:pt>
                <c:pt idx="2">
                  <c:v>82.644628099173559</c:v>
                </c:pt>
                <c:pt idx="3">
                  <c:v>83.333333333333343</c:v>
                </c:pt>
                <c:pt idx="4">
                  <c:v>83.333333333333343</c:v>
                </c:pt>
                <c:pt idx="5">
                  <c:v>80</c:v>
                </c:pt>
                <c:pt idx="6">
                  <c:v>82.644628099173559</c:v>
                </c:pt>
                <c:pt idx="7">
                  <c:v>83.333333333333343</c:v>
                </c:pt>
                <c:pt idx="8">
                  <c:v>81.967213114754102</c:v>
                </c:pt>
                <c:pt idx="9">
                  <c:v>81.967213114754102</c:v>
                </c:pt>
                <c:pt idx="10">
                  <c:v>83.064516129032256</c:v>
                </c:pt>
                <c:pt idx="11">
                  <c:v>82.4</c:v>
                </c:pt>
                <c:pt idx="12">
                  <c:v>82.258064516129039</c:v>
                </c:pt>
                <c:pt idx="13">
                  <c:v>83.333333333333343</c:v>
                </c:pt>
                <c:pt idx="14">
                  <c:v>84.166666666666671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'oxide etch'!$G$2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'oxide etch'!$B$3:$B$17</c:f>
              <c:numCache>
                <c:formatCode>dd/mm/yyyy</c:formatCode>
                <c:ptCount val="15"/>
                <c:pt idx="0">
                  <c:v>43199</c:v>
                </c:pt>
                <c:pt idx="1">
                  <c:v>43213</c:v>
                </c:pt>
                <c:pt idx="2">
                  <c:v>43236</c:v>
                </c:pt>
                <c:pt idx="3">
                  <c:v>43249</c:v>
                </c:pt>
                <c:pt idx="4">
                  <c:v>43265</c:v>
                </c:pt>
                <c:pt idx="5">
                  <c:v>43277</c:v>
                </c:pt>
                <c:pt idx="6">
                  <c:v>43291</c:v>
                </c:pt>
                <c:pt idx="7">
                  <c:v>43305</c:v>
                </c:pt>
                <c:pt idx="8">
                  <c:v>43319</c:v>
                </c:pt>
                <c:pt idx="9">
                  <c:v>43342</c:v>
                </c:pt>
                <c:pt idx="10">
                  <c:v>43354</c:v>
                </c:pt>
                <c:pt idx="11">
                  <c:v>43368</c:v>
                </c:pt>
                <c:pt idx="12">
                  <c:v>43375</c:v>
                </c:pt>
                <c:pt idx="13">
                  <c:v>43389</c:v>
                </c:pt>
                <c:pt idx="14">
                  <c:v>43404</c:v>
                </c:pt>
              </c:numCache>
            </c:numRef>
          </c:cat>
          <c:val>
            <c:numRef>
              <c:f>'oxide etch'!$G$3:$G$17</c:f>
              <c:numCache>
                <c:formatCode>General</c:formatCode>
                <c:ptCount val="15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85</c:v>
                </c:pt>
                <c:pt idx="14">
                  <c:v>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'oxide etch'!$H$2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'oxide etch'!$B$3:$B$17</c:f>
              <c:numCache>
                <c:formatCode>dd/mm/yyyy</c:formatCode>
                <c:ptCount val="15"/>
                <c:pt idx="0">
                  <c:v>43199</c:v>
                </c:pt>
                <c:pt idx="1">
                  <c:v>43213</c:v>
                </c:pt>
                <c:pt idx="2">
                  <c:v>43236</c:v>
                </c:pt>
                <c:pt idx="3">
                  <c:v>43249</c:v>
                </c:pt>
                <c:pt idx="4">
                  <c:v>43265</c:v>
                </c:pt>
                <c:pt idx="5">
                  <c:v>43277</c:v>
                </c:pt>
                <c:pt idx="6">
                  <c:v>43291</c:v>
                </c:pt>
                <c:pt idx="7">
                  <c:v>43305</c:v>
                </c:pt>
                <c:pt idx="8">
                  <c:v>43319</c:v>
                </c:pt>
                <c:pt idx="9">
                  <c:v>43342</c:v>
                </c:pt>
                <c:pt idx="10">
                  <c:v>43354</c:v>
                </c:pt>
                <c:pt idx="11">
                  <c:v>43368</c:v>
                </c:pt>
                <c:pt idx="12">
                  <c:v>43375</c:v>
                </c:pt>
                <c:pt idx="13">
                  <c:v>43389</c:v>
                </c:pt>
                <c:pt idx="14">
                  <c:v>43404</c:v>
                </c:pt>
              </c:numCache>
            </c:numRef>
          </c:cat>
          <c:val>
            <c:numRef>
              <c:f>'oxide etch'!$H$3:$H$17</c:f>
              <c:numCache>
                <c:formatCode>General</c:formatCode>
                <c:ptCount val="15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'oxide etch'!$I$2</c:f>
              <c:strCache>
                <c:ptCount val="1"/>
                <c:pt idx="0">
                  <c:v>Target etch rate(nm/minute)</c:v>
                </c:pt>
              </c:strCache>
            </c:strRef>
          </c:tx>
          <c:cat>
            <c:numRef>
              <c:f>'oxide etch'!$B$3:$B$17</c:f>
              <c:numCache>
                <c:formatCode>dd/mm/yyyy</c:formatCode>
                <c:ptCount val="15"/>
                <c:pt idx="0">
                  <c:v>43199</c:v>
                </c:pt>
                <c:pt idx="1">
                  <c:v>43213</c:v>
                </c:pt>
                <c:pt idx="2">
                  <c:v>43236</c:v>
                </c:pt>
                <c:pt idx="3">
                  <c:v>43249</c:v>
                </c:pt>
                <c:pt idx="4">
                  <c:v>43265</c:v>
                </c:pt>
                <c:pt idx="5">
                  <c:v>43277</c:v>
                </c:pt>
                <c:pt idx="6">
                  <c:v>43291</c:v>
                </c:pt>
                <c:pt idx="7">
                  <c:v>43305</c:v>
                </c:pt>
                <c:pt idx="8">
                  <c:v>43319</c:v>
                </c:pt>
                <c:pt idx="9">
                  <c:v>43342</c:v>
                </c:pt>
                <c:pt idx="10">
                  <c:v>43354</c:v>
                </c:pt>
                <c:pt idx="11">
                  <c:v>43368</c:v>
                </c:pt>
                <c:pt idx="12">
                  <c:v>43375</c:v>
                </c:pt>
                <c:pt idx="13">
                  <c:v>43389</c:v>
                </c:pt>
                <c:pt idx="14">
                  <c:v>43404</c:v>
                </c:pt>
              </c:numCache>
            </c:numRef>
          </c:cat>
          <c:val>
            <c:numRef>
              <c:f>'oxide etch'!$I$3:$I$17</c:f>
              <c:numCache>
                <c:formatCode>General</c:formatCode>
                <c:ptCount val="1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586960"/>
        <c:axId val="70588640"/>
      </c:lineChart>
      <c:catAx>
        <c:axId val="70586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Date</a:t>
                </a:r>
              </a:p>
            </c:rich>
          </c:tx>
          <c:layout>
            <c:manualLayout>
              <c:xMode val="edge"/>
              <c:yMode val="edge"/>
              <c:x val="0.45707514820180045"/>
              <c:y val="0.88685488277252789"/>
            </c:manualLayout>
          </c:layout>
          <c:overlay val="0"/>
        </c:title>
        <c:numFmt formatCode="dd/mm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0588640"/>
        <c:crosses val="autoZero"/>
        <c:auto val="0"/>
        <c:lblAlgn val="ctr"/>
        <c:lblOffset val="100"/>
        <c:tickMarkSkip val="1"/>
        <c:noMultiLvlLbl val="0"/>
      </c:catAx>
      <c:valAx>
        <c:axId val="70588640"/>
        <c:scaling>
          <c:orientation val="minMax"/>
          <c:max val="90"/>
          <c:min val="70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3.7817923179216686E-2"/>
              <c:y val="0.2017096668151270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  <c:crossAx val="7058696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77487296189674859"/>
          <c:y val="0.24088672562617972"/>
          <c:w val="0.22438424157158071"/>
          <c:h val="0.3223211066573353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 algn="ctr">
        <a:defRPr lang="en-IN" sz="1000" b="0" i="0" u="none" strike="noStrike" kern="1200" baseline="0">
          <a:solidFill>
            <a:srgbClr val="00206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IN" sz="16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Chrome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7433753091332899"/>
          <c:y val="0.16870140448745197"/>
          <c:w val="0.55737747491161627"/>
          <c:h val="0.48942065168683407"/>
        </c:manualLayout>
      </c:layout>
      <c:lineChart>
        <c:grouping val="standard"/>
        <c:varyColors val="0"/>
        <c:ser>
          <c:idx val="0"/>
          <c:order val="0"/>
          <c:tx>
            <c:strRef>
              <c:f>'Cr etch'!$A$1:$I$1</c:f>
              <c:strCache>
                <c:ptCount val="1"/>
                <c:pt idx="0">
                  <c:v>Chrome Etch Rate</c:v>
                </c:pt>
              </c:strCache>
            </c:strRef>
          </c:tx>
          <c:cat>
            <c:numRef>
              <c:f>'Cr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43261</c:v>
                </c:pt>
                <c:pt idx="2">
                  <c:v>43311</c:v>
                </c:pt>
                <c:pt idx="3">
                  <c:v>43326</c:v>
                </c:pt>
                <c:pt idx="4">
                  <c:v>43362</c:v>
                </c:pt>
                <c:pt idx="5">
                  <c:v>43397</c:v>
                </c:pt>
              </c:numCache>
            </c:numRef>
          </c:cat>
          <c:val>
            <c:numRef>
              <c:f>'Cr etch'!$F$3:$F$8</c:f>
              <c:numCache>
                <c:formatCode>0.00</c:formatCode>
                <c:ptCount val="6"/>
                <c:pt idx="0">
                  <c:v>73.902439024390247</c:v>
                </c:pt>
                <c:pt idx="1">
                  <c:v>71.25</c:v>
                </c:pt>
                <c:pt idx="2">
                  <c:v>72.631578947368425</c:v>
                </c:pt>
                <c:pt idx="3">
                  <c:v>70.588235294117652</c:v>
                </c:pt>
                <c:pt idx="4">
                  <c:v>73.01204819277109</c:v>
                </c:pt>
                <c:pt idx="5">
                  <c:v>73.902439024390247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 etch'!$H$2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'Cr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43261</c:v>
                </c:pt>
                <c:pt idx="2">
                  <c:v>43311</c:v>
                </c:pt>
                <c:pt idx="3">
                  <c:v>43326</c:v>
                </c:pt>
                <c:pt idx="4">
                  <c:v>43362</c:v>
                </c:pt>
                <c:pt idx="5">
                  <c:v>43397</c:v>
                </c:pt>
              </c:numCache>
            </c:numRef>
          </c:cat>
          <c:val>
            <c:numRef>
              <c:f>'Cr etch'!$H$3:$H$8</c:f>
              <c:numCache>
                <c:formatCode>General</c:formatCode>
                <c:ptCount val="6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'Cr etch'!$I$2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'Cr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43261</c:v>
                </c:pt>
                <c:pt idx="2">
                  <c:v>43311</c:v>
                </c:pt>
                <c:pt idx="3">
                  <c:v>43326</c:v>
                </c:pt>
                <c:pt idx="4">
                  <c:v>43362</c:v>
                </c:pt>
                <c:pt idx="5">
                  <c:v>43397</c:v>
                </c:pt>
              </c:numCache>
            </c:numRef>
          </c:cat>
          <c:val>
            <c:numRef>
              <c:f>'Cr etch'!$I$3:$I$8</c:f>
              <c:numCache>
                <c:formatCode>General</c:formatCode>
                <c:ptCount val="6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'Cr etch'!$G$2</c:f>
              <c:strCache>
                <c:ptCount val="1"/>
                <c:pt idx="0">
                  <c:v>Target Etchrate(nm/min)</c:v>
                </c:pt>
              </c:strCache>
            </c:strRef>
          </c:tx>
          <c:cat>
            <c:numRef>
              <c:f>'Cr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43261</c:v>
                </c:pt>
                <c:pt idx="2">
                  <c:v>43311</c:v>
                </c:pt>
                <c:pt idx="3">
                  <c:v>43326</c:v>
                </c:pt>
                <c:pt idx="4">
                  <c:v>43362</c:v>
                </c:pt>
                <c:pt idx="5">
                  <c:v>43397</c:v>
                </c:pt>
              </c:numCache>
            </c:numRef>
          </c:cat>
          <c:val>
            <c:numRef>
              <c:f>'Cr etch'!$G$3:$G$8</c:f>
              <c:numCache>
                <c:formatCode>0.00</c:formatCode>
                <c:ptCount val="6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6131024"/>
        <c:axId val="286130464"/>
      </c:lineChart>
      <c:catAx>
        <c:axId val="286131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Date</a:t>
                </a:r>
              </a:p>
            </c:rich>
          </c:tx>
          <c:layout/>
          <c:overlay val="0"/>
        </c:title>
        <c:numFmt formatCode="[$-409]dd/mmm/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286130464"/>
        <c:crosses val="autoZero"/>
        <c:auto val="0"/>
        <c:lblAlgn val="ctr"/>
        <c:lblOffset val="100"/>
        <c:noMultiLvlLbl val="0"/>
      </c:catAx>
      <c:valAx>
        <c:axId val="286130464"/>
        <c:scaling>
          <c:orientation val="minMax"/>
          <c:max val="80"/>
          <c:min val="60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1.4985963571029685E-2"/>
              <c:y val="0.1474866140418260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286131024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75365387642330928"/>
          <c:y val="0.2904939321609189"/>
          <c:w val="0.24462595371012291"/>
          <c:h val="0.33666328294329501"/>
        </c:manualLayout>
      </c:layout>
      <c:overlay val="0"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 algn="ctr">
        <a:defRPr lang="en-IN" sz="1000" b="0" i="0" u="none" strike="noStrike" kern="1200" baseline="0">
          <a:solidFill>
            <a:srgbClr val="00206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IN" sz="16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Aluminium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205935956002146"/>
          <c:y val="0.15058962897607969"/>
          <c:w val="0.58012139754263126"/>
          <c:h val="0.4708376594881476"/>
        </c:manualLayout>
      </c:layout>
      <c:lineChart>
        <c:grouping val="standard"/>
        <c:varyColors val="0"/>
        <c:ser>
          <c:idx val="0"/>
          <c:order val="0"/>
          <c:tx>
            <c:strRef>
              <c:f>'[Metal_Etch_Optimisation_october_2018.xlsx]Al Etch'!$F$2</c:f>
              <c:strCache>
                <c:ptCount val="1"/>
                <c:pt idx="0">
                  <c:v>Etch Rate(nm/minute)</c:v>
                </c:pt>
              </c:strCache>
            </c:strRef>
          </c:tx>
          <c:cat>
            <c:numRef>
              <c:f>'[Metal_Etch_Optimisation_october_2018.xlsx]Al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43270</c:v>
                </c:pt>
                <c:pt idx="2">
                  <c:v>43311</c:v>
                </c:pt>
                <c:pt idx="3">
                  <c:v>43339</c:v>
                </c:pt>
                <c:pt idx="4">
                  <c:v>43353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'[Metal_Etch_Optimisation_october_2018.xlsx]Al Etch'!$F$3:$F$8</c:f>
              <c:numCache>
                <c:formatCode>0.00</c:formatCode>
                <c:ptCount val="6"/>
                <c:pt idx="0">
                  <c:v>52.241379310344826</c:v>
                </c:pt>
                <c:pt idx="1">
                  <c:v>49.5</c:v>
                </c:pt>
                <c:pt idx="2">
                  <c:v>46.153846153846153</c:v>
                </c:pt>
                <c:pt idx="3">
                  <c:v>45.428571428571431</c:v>
                </c:pt>
                <c:pt idx="4">
                  <c:v>49.405999999999999</c:v>
                </c:pt>
                <c:pt idx="5">
                  <c:v>52.295000000000002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'[Metal_Etch_Optimisation_october_2018.xlsx]Al Etch'!$H$2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'[Metal_Etch_Optimisation_october_2018.xlsx]Al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43270</c:v>
                </c:pt>
                <c:pt idx="2">
                  <c:v>43311</c:v>
                </c:pt>
                <c:pt idx="3">
                  <c:v>43339</c:v>
                </c:pt>
                <c:pt idx="4">
                  <c:v>43353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'[Metal_Etch_Optimisation_october_2018.xlsx]Al Etch'!$H$3:$H$8</c:f>
              <c:numCache>
                <c:formatCode>General</c:formatCode>
                <c:ptCount val="6"/>
                <c:pt idx="0">
                  <c:v>56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  <c:pt idx="5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'[Metal_Etch_Optimisation_october_2018.xlsx]Al Etch'!$I$2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'[Metal_Etch_Optimisation_october_2018.xlsx]Al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43270</c:v>
                </c:pt>
                <c:pt idx="2">
                  <c:v>43311</c:v>
                </c:pt>
                <c:pt idx="3">
                  <c:v>43339</c:v>
                </c:pt>
                <c:pt idx="4">
                  <c:v>43353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'[Metal_Etch_Optimisation_october_2018.xlsx]Al Etch'!$I$3:$I$8</c:f>
              <c:numCache>
                <c:formatCode>General</c:formatCode>
                <c:ptCount val="6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'[Metal_Etch_Optimisation_october_2018.xlsx]Al Etch'!$G$2</c:f>
              <c:strCache>
                <c:ptCount val="1"/>
                <c:pt idx="0">
                  <c:v>Target Etchrate(nm/min)</c:v>
                </c:pt>
              </c:strCache>
            </c:strRef>
          </c:tx>
          <c:cat>
            <c:numRef>
              <c:f>'[Metal_Etch_Optimisation_october_2018.xlsx]Al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43270</c:v>
                </c:pt>
                <c:pt idx="2">
                  <c:v>43311</c:v>
                </c:pt>
                <c:pt idx="3">
                  <c:v>43339</c:v>
                </c:pt>
                <c:pt idx="4">
                  <c:v>43353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'[Metal_Etch_Optimisation_october_2018.xlsx]Al Etch'!$G$3:$G$8</c:f>
              <c:numCache>
                <c:formatCode>0.00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971632"/>
        <c:axId val="220803344"/>
      </c:lineChart>
      <c:catAx>
        <c:axId val="219971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Date</a:t>
                </a:r>
              </a:p>
            </c:rich>
          </c:tx>
          <c:layout/>
          <c:overlay val="0"/>
        </c:title>
        <c:numFmt formatCode="[$-409]dd/mmm/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220803344"/>
        <c:crosses val="autoZero"/>
        <c:auto val="0"/>
        <c:lblAlgn val="ctr"/>
        <c:lblOffset val="100"/>
        <c:noMultiLvlLbl val="0"/>
      </c:catAx>
      <c:valAx>
        <c:axId val="220803344"/>
        <c:scaling>
          <c:orientation val="minMax"/>
          <c:max val="60"/>
          <c:min val="40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4.7988338431175052E-2"/>
              <c:y val="0.1474863010544768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21997163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1646557484524129"/>
          <c:y val="0.27841934654268302"/>
          <c:w val="0.17901052457578803"/>
          <c:h val="0.34202550996915526"/>
        </c:manualLayout>
      </c:layout>
      <c:overlay val="0"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 algn="ctr">
        <a:defRPr lang="en-IN" sz="1000" b="0" i="0" u="none" strike="noStrike" kern="1200" baseline="0">
          <a:solidFill>
            <a:srgbClr val="00206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IN" sz="16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Titanium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1954978654163268"/>
          <c:y val="0.16327898641996078"/>
          <c:w val="0.66984014118536084"/>
          <c:h val="0.4708376594881476"/>
        </c:manualLayout>
      </c:layout>
      <c:lineChart>
        <c:grouping val="standard"/>
        <c:varyColors val="0"/>
        <c:ser>
          <c:idx val="1"/>
          <c:order val="0"/>
          <c:tx>
            <c:strRef>
              <c:f>'[Metal_Etch_Optimisation_october_2018.xlsx]Ti Etch'!$H$2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'[Metal_Etch_Optimisation_october_2018.xlsx]Ti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43276</c:v>
                </c:pt>
                <c:pt idx="2">
                  <c:v>43311</c:v>
                </c:pt>
                <c:pt idx="3">
                  <c:v>43343</c:v>
                </c:pt>
                <c:pt idx="4">
                  <c:v>43362</c:v>
                </c:pt>
                <c:pt idx="5">
                  <c:v>43389</c:v>
                </c:pt>
              </c:numCache>
            </c:numRef>
          </c:cat>
          <c:val>
            <c:numRef>
              <c:f>'[Metal_Etch_Optimisation_october_2018.xlsx]Ti Etch'!$H$3:$H$8</c:f>
              <c:numCache>
                <c:formatCode>General</c:formatCode>
                <c:ptCount val="6"/>
                <c:pt idx="0">
                  <c:v>140</c:v>
                </c:pt>
                <c:pt idx="1">
                  <c:v>140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'[Metal_Etch_Optimisation_october_2018.xlsx]Ti Etch'!$I$2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'[Metal_Etch_Optimisation_october_2018.xlsx]Ti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43276</c:v>
                </c:pt>
                <c:pt idx="2">
                  <c:v>43311</c:v>
                </c:pt>
                <c:pt idx="3">
                  <c:v>43343</c:v>
                </c:pt>
                <c:pt idx="4">
                  <c:v>43362</c:v>
                </c:pt>
                <c:pt idx="5">
                  <c:v>43389</c:v>
                </c:pt>
              </c:numCache>
            </c:numRef>
          </c:cat>
          <c:val>
            <c:numRef>
              <c:f>'[Metal_Etch_Optimisation_october_2018.xlsx]Ti Etch'!$I$3:$I$8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'[Metal_Etch_Optimisation_october_2018.xlsx]Ti Etch'!$G$2</c:f>
              <c:strCache>
                <c:ptCount val="1"/>
                <c:pt idx="0">
                  <c:v>Target Etchrate(nm/min)</c:v>
                </c:pt>
              </c:strCache>
            </c:strRef>
          </c:tx>
          <c:cat>
            <c:numRef>
              <c:f>'[Metal_Etch_Optimisation_october_2018.xlsx]Ti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43276</c:v>
                </c:pt>
                <c:pt idx="2">
                  <c:v>43311</c:v>
                </c:pt>
                <c:pt idx="3">
                  <c:v>43343</c:v>
                </c:pt>
                <c:pt idx="4">
                  <c:v>43362</c:v>
                </c:pt>
                <c:pt idx="5">
                  <c:v>43389</c:v>
                </c:pt>
              </c:numCache>
            </c:numRef>
          </c:cat>
          <c:val>
            <c:numRef>
              <c:f>'[Metal_Etch_Optimisation_october_2018.xlsx]Ti Etch'!$G$3:$G$8</c:f>
              <c:numCache>
                <c:formatCode>0.00</c:formatCode>
                <c:ptCount val="6"/>
                <c:pt idx="0">
                  <c:v>120</c:v>
                </c:pt>
                <c:pt idx="1">
                  <c:v>120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'[Metal_Etch_Optimisation_october_2018.xlsx]Ti Etch'!$F$2</c:f>
              <c:strCache>
                <c:ptCount val="1"/>
                <c:pt idx="0">
                  <c:v>Etch Rate(nm/minute)</c:v>
                </c:pt>
              </c:strCache>
            </c:strRef>
          </c:tx>
          <c:marker>
            <c:symbol val="diamond"/>
            <c:size val="5"/>
          </c:marker>
          <c:cat>
            <c:numRef>
              <c:f>'[Metal_Etch_Optimisation_october_2018.xlsx]Ti Etch'!$B$3:$B$8</c:f>
              <c:numCache>
                <c:formatCode>[$-409]dd/mmm/yy;@</c:formatCode>
                <c:ptCount val="6"/>
                <c:pt idx="0">
                  <c:v>43239</c:v>
                </c:pt>
                <c:pt idx="1">
                  <c:v>43276</c:v>
                </c:pt>
                <c:pt idx="2">
                  <c:v>43311</c:v>
                </c:pt>
                <c:pt idx="3">
                  <c:v>43343</c:v>
                </c:pt>
                <c:pt idx="4">
                  <c:v>43362</c:v>
                </c:pt>
                <c:pt idx="5">
                  <c:v>43389</c:v>
                </c:pt>
              </c:numCache>
            </c:numRef>
          </c:cat>
          <c:val>
            <c:numRef>
              <c:f>'[Metal_Etch_Optimisation_october_2018.xlsx]Ti Etch'!$F$3:$F$8</c:f>
              <c:numCache>
                <c:formatCode>0.00</c:formatCode>
                <c:ptCount val="6"/>
                <c:pt idx="0">
                  <c:v>111.72413793103448</c:v>
                </c:pt>
                <c:pt idx="1">
                  <c:v>110</c:v>
                </c:pt>
                <c:pt idx="2">
                  <c:v>75</c:v>
                </c:pt>
                <c:pt idx="3">
                  <c:v>70</c:v>
                </c:pt>
                <c:pt idx="4">
                  <c:v>74.151219512195127</c:v>
                </c:pt>
                <c:pt idx="5">
                  <c:v>66.667924528301896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948080"/>
        <c:axId val="282580752"/>
      </c:lineChart>
      <c:catAx>
        <c:axId val="284948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Date</a:t>
                </a:r>
              </a:p>
            </c:rich>
          </c:tx>
          <c:layout/>
          <c:overlay val="0"/>
        </c:title>
        <c:numFmt formatCode="[$-409]dd/mmm/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282580752"/>
        <c:crosses val="autoZero"/>
        <c:auto val="0"/>
        <c:lblAlgn val="ctr"/>
        <c:lblOffset val="100"/>
        <c:noMultiLvlLbl val="0"/>
      </c:catAx>
      <c:valAx>
        <c:axId val="282580752"/>
        <c:scaling>
          <c:orientation val="minMax"/>
          <c:max val="130"/>
          <c:min val="60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6.6073125510861835E-2"/>
              <c:y val="8.78394476101505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28494808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1742540823853418"/>
          <c:y val="0.24169190739648028"/>
          <c:w val="0.27844815805367928"/>
          <c:h val="0.18796907409289212"/>
        </c:manualLayout>
      </c:layout>
      <c:overlay val="0"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 algn="ctr">
        <a:defRPr lang="en-IN" sz="1000" b="0" i="0" u="none" strike="noStrike" kern="1200" baseline="0">
          <a:solidFill>
            <a:srgbClr val="00206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IN" sz="1600" b="1" i="0" u="none" strike="noStrike" kern="1200" baseline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Gold Etch Rate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5873366072793247"/>
          <c:y val="0.19770154417795768"/>
          <c:w val="0.47693497075752522"/>
          <c:h val="0.44763760684385229"/>
        </c:manualLayout>
      </c:layout>
      <c:lineChart>
        <c:grouping val="standard"/>
        <c:varyColors val="0"/>
        <c:ser>
          <c:idx val="0"/>
          <c:order val="0"/>
          <c:tx>
            <c:strRef>
              <c:f>'[Metal_Etch_Optimisation_october_2018.xlsx]Au Etch'!$F$2</c:f>
              <c:strCache>
                <c:ptCount val="1"/>
                <c:pt idx="0">
                  <c:v>Etch Rate(nm/minute)</c:v>
                </c:pt>
              </c:strCache>
            </c:strRef>
          </c:tx>
          <c:cat>
            <c:numRef>
              <c:f>'[Metal_Etch_Optimisation_october_2018.xlsx]Au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43263</c:v>
                </c:pt>
                <c:pt idx="2">
                  <c:v>43294</c:v>
                </c:pt>
                <c:pt idx="3">
                  <c:v>43326</c:v>
                </c:pt>
                <c:pt idx="4">
                  <c:v>43357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'[Metal_Etch_Optimisation_october_2018.xlsx]Au Etch'!$F$3:$F$8</c:f>
              <c:numCache>
                <c:formatCode>0.00</c:formatCode>
                <c:ptCount val="6"/>
                <c:pt idx="0">
                  <c:v>243.24324324324326</c:v>
                </c:pt>
                <c:pt idx="1">
                  <c:v>243.24324324324326</c:v>
                </c:pt>
                <c:pt idx="2">
                  <c:v>243.24324324324326</c:v>
                </c:pt>
                <c:pt idx="3">
                  <c:v>243.24324324324326</c:v>
                </c:pt>
                <c:pt idx="4">
                  <c:v>243.24324324324326</c:v>
                </c:pt>
                <c:pt idx="5">
                  <c:v>247.25181818181818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'[Metal_Etch_Optimisation_october_2018.xlsx]Au Etch'!$H$2</c:f>
              <c:strCache>
                <c:ptCount val="1"/>
                <c:pt idx="0">
                  <c:v>Upper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'[Metal_Etch_Optimisation_october_2018.xlsx]Au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43263</c:v>
                </c:pt>
                <c:pt idx="2">
                  <c:v>43294</c:v>
                </c:pt>
                <c:pt idx="3">
                  <c:v>43326</c:v>
                </c:pt>
                <c:pt idx="4">
                  <c:v>43357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'[Metal_Etch_Optimisation_october_2018.xlsx]Au Etch'!$H$3:$H$8</c:f>
              <c:numCache>
                <c:formatCode>General</c:formatCode>
                <c:ptCount val="6"/>
                <c:pt idx="0">
                  <c:v>250</c:v>
                </c:pt>
                <c:pt idx="1">
                  <c:v>250</c:v>
                </c:pt>
                <c:pt idx="2">
                  <c:v>250</c:v>
                </c:pt>
                <c:pt idx="3">
                  <c:v>250</c:v>
                </c:pt>
                <c:pt idx="4">
                  <c:v>250</c:v>
                </c:pt>
                <c:pt idx="5">
                  <c:v>250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'[Metal_Etch_Optimisation_october_2018.xlsx]Cr etch'!$I$2</c:f>
              <c:strCache>
                <c:ptCount val="1"/>
                <c:pt idx="0">
                  <c:v>Lower Limit</c:v>
                </c:pt>
              </c:strCache>
            </c:strRef>
          </c:tx>
          <c:spPr>
            <a:ln w="190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'[Metal_Etch_Optimisation_october_2018.xlsx]Au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43263</c:v>
                </c:pt>
                <c:pt idx="2">
                  <c:v>43294</c:v>
                </c:pt>
                <c:pt idx="3">
                  <c:v>43326</c:v>
                </c:pt>
                <c:pt idx="4">
                  <c:v>43357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'[Metal_Etch_Optimisation_october_2018.xlsx]Au Etch'!$I$3:$I$8</c:f>
              <c:numCache>
                <c:formatCode>General</c:formatCode>
                <c:ptCount val="6"/>
                <c:pt idx="0">
                  <c:v>230</c:v>
                </c:pt>
                <c:pt idx="1">
                  <c:v>230</c:v>
                </c:pt>
                <c:pt idx="2">
                  <c:v>230</c:v>
                </c:pt>
                <c:pt idx="3">
                  <c:v>230</c:v>
                </c:pt>
                <c:pt idx="4">
                  <c:v>230</c:v>
                </c:pt>
                <c:pt idx="5">
                  <c:v>230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'[Metal_Etch_Optimisation_october_2018.xlsx]Au Etch'!$G$2</c:f>
              <c:strCache>
                <c:ptCount val="1"/>
                <c:pt idx="0">
                  <c:v>Target Etchrate(nm/min)</c:v>
                </c:pt>
              </c:strCache>
            </c:strRef>
          </c:tx>
          <c:cat>
            <c:numRef>
              <c:f>'[Metal_Etch_Optimisation_october_2018.xlsx]Au Etch'!$B$3:$B$8</c:f>
              <c:numCache>
                <c:formatCode>[$-409]dd/mmm/yy;@</c:formatCode>
                <c:ptCount val="6"/>
                <c:pt idx="0">
                  <c:v>43231</c:v>
                </c:pt>
                <c:pt idx="1">
                  <c:v>43263</c:v>
                </c:pt>
                <c:pt idx="2">
                  <c:v>43294</c:v>
                </c:pt>
                <c:pt idx="3">
                  <c:v>43326</c:v>
                </c:pt>
                <c:pt idx="4">
                  <c:v>43357</c:v>
                </c:pt>
                <c:pt idx="5">
                  <c:v>43397</c:v>
                </c:pt>
              </c:numCache>
            </c:numRef>
          </c:cat>
          <c:val>
            <c:numRef>
              <c:f>'[Metal_Etch_Optimisation_october_2018.xlsx]Au Etch'!$G$3:$G$8</c:f>
              <c:numCache>
                <c:formatCode>0.00</c:formatCode>
                <c:ptCount val="6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  <c:pt idx="3">
                  <c:v>240</c:v>
                </c:pt>
                <c:pt idx="4">
                  <c:v>240</c:v>
                </c:pt>
                <c:pt idx="5">
                  <c:v>240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975728"/>
        <c:axId val="317976288"/>
      </c:lineChart>
      <c:catAx>
        <c:axId val="317975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Date</a:t>
                </a:r>
              </a:p>
            </c:rich>
          </c:tx>
          <c:layout/>
          <c:overlay val="0"/>
        </c:title>
        <c:numFmt formatCode="[$-409]dd/mmm/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317976288"/>
        <c:crosses val="autoZero"/>
        <c:auto val="0"/>
        <c:lblAlgn val="ctr"/>
        <c:lblOffset val="100"/>
        <c:noMultiLvlLbl val="0"/>
      </c:catAx>
      <c:valAx>
        <c:axId val="317976288"/>
        <c:scaling>
          <c:orientation val="minMax"/>
          <c:max val="260"/>
          <c:min val="220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N" sz="1200" b="1" i="0" u="none" strike="noStrike" kern="1200" baseline="0">
                    <a:solidFill>
                      <a:srgbClr val="800080"/>
                    </a:solidFill>
                    <a:latin typeface="Calibri"/>
                    <a:ea typeface="Calibri"/>
                    <a:cs typeface="Calibri"/>
                  </a:rPr>
                  <a:t>Etch Rate(nm/minute)</a:t>
                </a:r>
              </a:p>
            </c:rich>
          </c:tx>
          <c:layout>
            <c:manualLayout>
              <c:xMode val="edge"/>
              <c:yMode val="edge"/>
              <c:x val="4.7988353018372697E-2"/>
              <c:y val="0.147486371895824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31797572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812557414698166"/>
          <c:y val="0.29049391553328557"/>
          <c:w val="0.27755659448818876"/>
          <c:h val="0.33090468586532418"/>
        </c:manualLayout>
      </c:layout>
      <c:overlay val="0"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 algn="ctr">
        <a:defRPr lang="en-IN" sz="1000" b="0" i="0" u="none" strike="noStrike" kern="1200" baseline="0">
          <a:solidFill>
            <a:srgbClr val="00206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81927913625236"/>
          <c:y val="0.14985315154773579"/>
          <c:w val="0.73803343223602358"/>
          <c:h val="0.65118802501762385"/>
        </c:manualLayout>
      </c:layout>
      <c:lineChart>
        <c:grouping val="standard"/>
        <c:varyColors val="0"/>
        <c:ser>
          <c:idx val="0"/>
          <c:order val="0"/>
          <c:tx>
            <c:strRef>
              <c:f>'october ''18 (2)'!$B$2</c:f>
              <c:strCache>
                <c:ptCount val="1"/>
                <c:pt idx="0">
                  <c:v>Resistivity</c:v>
                </c:pt>
              </c:strCache>
            </c:strRef>
          </c:tx>
          <c:marker>
            <c:symbol val="none"/>
          </c:marker>
          <c:cat>
            <c:numRef>
              <c:f>'october ''18 (2)'!$A$3:$A$33</c:f>
              <c:numCache>
                <c:formatCode>dd/mmm/yy</c:formatCode>
                <c:ptCount val="3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</c:numCache>
            </c:numRef>
          </c:cat>
          <c:val>
            <c:numRef>
              <c:f>'october ''18 (2)'!$B$3:$B$33</c:f>
              <c:numCache>
                <c:formatCode>General</c:formatCode>
                <c:ptCount val="31"/>
                <c:pt idx="0">
                  <c:v>17.760000000000002</c:v>
                </c:pt>
                <c:pt idx="1">
                  <c:v>18</c:v>
                </c:pt>
                <c:pt idx="2">
                  <c:v>17.8</c:v>
                </c:pt>
                <c:pt idx="3">
                  <c:v>17.7</c:v>
                </c:pt>
                <c:pt idx="4">
                  <c:v>18</c:v>
                </c:pt>
                <c:pt idx="5">
                  <c:v>17.78</c:v>
                </c:pt>
                <c:pt idx="6">
                  <c:v>17.78</c:v>
                </c:pt>
                <c:pt idx="7">
                  <c:v>17.8</c:v>
                </c:pt>
                <c:pt idx="8">
                  <c:v>17.760000000000002</c:v>
                </c:pt>
                <c:pt idx="9">
                  <c:v>17.77</c:v>
                </c:pt>
                <c:pt idx="10">
                  <c:v>17.760000000000002</c:v>
                </c:pt>
                <c:pt idx="11">
                  <c:v>17.8</c:v>
                </c:pt>
                <c:pt idx="12">
                  <c:v>17.760000000000002</c:v>
                </c:pt>
                <c:pt idx="13">
                  <c:v>18</c:v>
                </c:pt>
                <c:pt idx="14">
                  <c:v>17.77</c:v>
                </c:pt>
                <c:pt idx="15">
                  <c:v>17.8</c:v>
                </c:pt>
                <c:pt idx="16">
                  <c:v>17.79</c:v>
                </c:pt>
                <c:pt idx="17">
                  <c:v>17.760000000000002</c:v>
                </c:pt>
                <c:pt idx="18">
                  <c:v>17.760000000000002</c:v>
                </c:pt>
                <c:pt idx="19">
                  <c:v>17.75</c:v>
                </c:pt>
                <c:pt idx="20">
                  <c:v>17.760000000000002</c:v>
                </c:pt>
                <c:pt idx="21">
                  <c:v>17.78</c:v>
                </c:pt>
                <c:pt idx="22">
                  <c:v>17.93</c:v>
                </c:pt>
                <c:pt idx="23">
                  <c:v>17.97</c:v>
                </c:pt>
                <c:pt idx="24">
                  <c:v>17.97</c:v>
                </c:pt>
                <c:pt idx="25">
                  <c:v>17.97</c:v>
                </c:pt>
                <c:pt idx="26">
                  <c:v>17.97</c:v>
                </c:pt>
                <c:pt idx="27">
                  <c:v>17.98</c:v>
                </c:pt>
                <c:pt idx="28">
                  <c:v>17.98</c:v>
                </c:pt>
                <c:pt idx="29">
                  <c:v>17.899999999999999</c:v>
                </c:pt>
                <c:pt idx="30">
                  <c:v>17.98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'october ''18 (2)'!$C$2</c:f>
              <c:strCache>
                <c:ptCount val="1"/>
                <c:pt idx="0">
                  <c:v>Temp</c:v>
                </c:pt>
              </c:strCache>
            </c:strRef>
          </c:tx>
          <c:marker>
            <c:symbol val="none"/>
          </c:marker>
          <c:cat>
            <c:numRef>
              <c:f>'october ''18 (2)'!$A$3:$A$33</c:f>
              <c:numCache>
                <c:formatCode>dd/mmm/yy</c:formatCode>
                <c:ptCount val="3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</c:numCache>
            </c:numRef>
          </c:cat>
          <c:val>
            <c:numRef>
              <c:f>'october ''18 (2)'!$C$3:$C$33</c:f>
              <c:numCache>
                <c:formatCode>General</c:formatCode>
                <c:ptCount val="31"/>
                <c:pt idx="0">
                  <c:v>25</c:v>
                </c:pt>
                <c:pt idx="1">
                  <c:v>25.1</c:v>
                </c:pt>
                <c:pt idx="2">
                  <c:v>24.9</c:v>
                </c:pt>
                <c:pt idx="3">
                  <c:v>24.8</c:v>
                </c:pt>
                <c:pt idx="4">
                  <c:v>25.1</c:v>
                </c:pt>
                <c:pt idx="5">
                  <c:v>24.4</c:v>
                </c:pt>
                <c:pt idx="6">
                  <c:v>24.4</c:v>
                </c:pt>
                <c:pt idx="7">
                  <c:v>25</c:v>
                </c:pt>
                <c:pt idx="8">
                  <c:v>24.7</c:v>
                </c:pt>
                <c:pt idx="9">
                  <c:v>24.6</c:v>
                </c:pt>
                <c:pt idx="10">
                  <c:v>24.8</c:v>
                </c:pt>
                <c:pt idx="11">
                  <c:v>24.9</c:v>
                </c:pt>
                <c:pt idx="12">
                  <c:v>24.7</c:v>
                </c:pt>
                <c:pt idx="13">
                  <c:v>25.1</c:v>
                </c:pt>
                <c:pt idx="14">
                  <c:v>24.7</c:v>
                </c:pt>
                <c:pt idx="15">
                  <c:v>24.2</c:v>
                </c:pt>
                <c:pt idx="16">
                  <c:v>24.2</c:v>
                </c:pt>
                <c:pt idx="17">
                  <c:v>24.1</c:v>
                </c:pt>
                <c:pt idx="18">
                  <c:v>24</c:v>
                </c:pt>
                <c:pt idx="19">
                  <c:v>24.1</c:v>
                </c:pt>
                <c:pt idx="20">
                  <c:v>23.8</c:v>
                </c:pt>
                <c:pt idx="21">
                  <c:v>23.5</c:v>
                </c:pt>
                <c:pt idx="22">
                  <c:v>23.6</c:v>
                </c:pt>
                <c:pt idx="23">
                  <c:v>23.6</c:v>
                </c:pt>
                <c:pt idx="24">
                  <c:v>23.8</c:v>
                </c:pt>
                <c:pt idx="25">
                  <c:v>24.3</c:v>
                </c:pt>
                <c:pt idx="26">
                  <c:v>24.1</c:v>
                </c:pt>
                <c:pt idx="27">
                  <c:v>24</c:v>
                </c:pt>
                <c:pt idx="28">
                  <c:v>23.8</c:v>
                </c:pt>
                <c:pt idx="29">
                  <c:v>24.1</c:v>
                </c:pt>
                <c:pt idx="30">
                  <c:v>25.4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979088"/>
        <c:axId val="317979648"/>
      </c:lineChart>
      <c:dateAx>
        <c:axId val="317979088"/>
        <c:scaling>
          <c:orientation val="minMax"/>
        </c:scaling>
        <c:delete val="0"/>
        <c:axPos val="b"/>
        <c:numFmt formatCode="dd/mmm/yy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17979648"/>
        <c:crosses val="autoZero"/>
        <c:auto val="1"/>
        <c:lblOffset val="100"/>
        <c:baseTimeUnit val="days"/>
        <c:majorUnit val="2"/>
      </c:dateAx>
      <c:valAx>
        <c:axId val="317979648"/>
        <c:scaling>
          <c:orientation val="minMax"/>
          <c:max val="26"/>
          <c:min val="17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9790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995920856896069"/>
          <c:y val="0.37185107249524851"/>
          <c:w val="0.14004079143103959"/>
          <c:h val="0.15406122726038551"/>
        </c:manualLayout>
      </c:layout>
      <c:overlay val="0"/>
    </c:legend>
    <c:plotVisOnly val="1"/>
    <c:dispBlanksAs val="gap"/>
    <c:showDLblsOverMax val="0"/>
  </c:chart>
  <c:spPr>
    <a:ln>
      <a:solidFill>
        <a:srgbClr val="FFC000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0.16625</cdr:x>
      <cdr:y>0.66325</cdr:y>
    </cdr:from>
    <cdr:to>
      <cdr:x>0.16625</cdr:x>
      <cdr:y>0.6738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3125" y="3543300"/>
          <a:ext cx="68389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IN" sz="1100"/>
        </a:p>
      </cdr:txBody>
    </cdr:sp>
  </cdr:relSizeAnchor>
  <cdr:relSizeAnchor xmlns:cdr="http://schemas.openxmlformats.org/drawingml/2006/chartDrawing">
    <cdr:from>
      <cdr:x>0.20575</cdr:x>
      <cdr:y>0.80746</cdr:y>
    </cdr:from>
    <cdr:to>
      <cdr:x>0.20575</cdr:x>
      <cdr:y>0.81507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 flipV="1">
          <a:off x="2621237" y="4189219"/>
          <a:ext cx="45719" cy="39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IN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0.20926</cdr:x>
      <cdr:y>0.92552</cdr:y>
    </cdr:from>
    <cdr:to>
      <cdr:x>0.21418</cdr:x>
      <cdr:y>0.85267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3125" y="3543300"/>
          <a:ext cx="68389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IN" sz="1100"/>
        </a:p>
      </cdr:txBody>
    </cdr:sp>
  </cdr:relSizeAnchor>
  <cdr:relSizeAnchor xmlns:cdr="http://schemas.openxmlformats.org/drawingml/2006/chartDrawing">
    <cdr:from>
      <cdr:x>0.26772</cdr:x>
      <cdr:y>0.96209</cdr:y>
    </cdr:from>
    <cdr:to>
      <cdr:x>0.27265</cdr:x>
      <cdr:y>0.96787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 flipV="1">
          <a:off x="2621237" y="4189219"/>
          <a:ext cx="45719" cy="39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IN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0.39244</cdr:x>
      <cdr:y>0.93002</cdr:y>
    </cdr:from>
    <cdr:to>
      <cdr:x>0.48849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3781" y="4827197"/>
          <a:ext cx="877097" cy="363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N" sz="1100" b="1" dirty="0"/>
            <a:t>Date</a:t>
          </a:r>
        </a:p>
      </cdr:txBody>
    </cdr:sp>
  </cdr:relSizeAnchor>
  <cdr:relSizeAnchor xmlns:cdr="http://schemas.openxmlformats.org/drawingml/2006/chartDrawing">
    <cdr:from>
      <cdr:x>0.04418</cdr:x>
      <cdr:y>0.20551</cdr:y>
    </cdr:from>
    <cdr:to>
      <cdr:x>0.0639</cdr:x>
      <cdr:y>0.61133</cdr:y>
    </cdr:to>
    <cdr:sp macro="" textlink="">
      <cdr:nvSpPr>
        <cdr:cNvPr id="3" name="TextBox 1"/>
        <cdr:cNvSpPr txBox="1"/>
      </cdr:nvSpPr>
      <cdr:spPr>
        <a:xfrm xmlns:a="http://schemas.openxmlformats.org/drawingml/2006/main" rot="5400000" flipV="1">
          <a:off x="-559714" y="2029828"/>
          <a:ext cx="2106376" cy="180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N" sz="1100" b="1" dirty="0"/>
            <a:t>Resistivity</a:t>
          </a:r>
          <a:r>
            <a:rPr lang="en-IN" sz="1100" b="1" baseline="0" dirty="0"/>
            <a:t> In M-ohms &amp; Temp in °C</a:t>
          </a:r>
          <a:endParaRPr lang="en-IN" sz="1100" b="1" dirty="0"/>
        </a:p>
      </cdr:txBody>
    </cdr:sp>
  </cdr:relSizeAnchor>
  <cdr:relSizeAnchor xmlns:cdr="http://schemas.openxmlformats.org/drawingml/2006/chartDrawing">
    <cdr:from>
      <cdr:x>0.21083</cdr:x>
      <cdr:y>0.05112</cdr:y>
    </cdr:from>
    <cdr:to>
      <cdr:x>0.37382</cdr:x>
      <cdr:y>0.14935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33027" y="152400"/>
          <a:ext cx="953187" cy="292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N" sz="1200" b="1" dirty="0"/>
            <a:t>DI Water</a:t>
          </a:r>
          <a:r>
            <a:rPr lang="en-IN" sz="1200" b="1" baseline="0" dirty="0"/>
            <a:t> Resistivity &amp; Temp. At Wet Etch Bay</a:t>
          </a:r>
          <a:endParaRPr lang="en-IN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1BC5288-A589-4666-AA1E-8BBE6C08AA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14589E-6E4E-45BC-80D2-694D547149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00BBB6-B99D-4606-ACC4-3F093DD3B156}" type="datetimeFigureOut">
              <a:rPr lang="en-IN"/>
              <a:pPr>
                <a:defRPr/>
              </a:pPr>
              <a:t>08-11-2018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8A5A777-1588-4401-95F7-7D7805CCFC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5E08E61-5B66-4820-A282-D002AAE69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C0C635-FEE5-4FE5-AC02-88BFD53D06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40E959-8DBF-42A5-9B18-C4843FB2AA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8EB67-7B7B-4F11-B9BC-0F5E110D3FE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55254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D27689DC-4F87-41BC-997F-9CE52411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178926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1CF64D56-ABD8-4638-B612-D0C651CAA803}"/>
              </a:ext>
            </a:extLst>
          </p:cNvPr>
          <p:cNvSpPr txBox="1">
            <a:spLocks/>
          </p:cNvSpPr>
          <p:nvPr/>
        </p:nvSpPr>
        <p:spPr>
          <a:xfrm>
            <a:off x="457200" y="6281738"/>
            <a:ext cx="2133600" cy="3651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58595B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800" dirty="0"/>
              <a:t>Centre for Nano Science and Engineering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564" y="2565491"/>
            <a:ext cx="7970838" cy="2522874"/>
          </a:xfrm>
        </p:spPr>
        <p:txBody>
          <a:bodyPr>
            <a:normAutofit/>
          </a:bodyPr>
          <a:lstStyle>
            <a:lvl1pPr algn="r">
              <a:defRPr sz="3000">
                <a:solidFill>
                  <a:srgbClr val="ED1C2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44" y="5088365"/>
            <a:ext cx="7315200" cy="946077"/>
          </a:xfrm>
        </p:spPr>
        <p:txBody>
          <a:bodyPr anchor="b"/>
          <a:lstStyle>
            <a:lvl1pPr marL="0" indent="0" algn="r">
              <a:buNone/>
              <a:defRPr b="0" i="0">
                <a:solidFill>
                  <a:srgbClr val="58595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A2A7C09-181F-42D5-B6D3-E0A0F442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D358-440C-49F7-9383-00B3548DD310}" type="datetimeFigureOut">
              <a:rPr lang="en-US"/>
              <a:pPr>
                <a:defRPr/>
              </a:pPr>
              <a:t>11/8/2018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0B98866-B76C-4BBD-97F4-B9A3D0AC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B9C6E8D3-C7A3-42FF-B2AF-E44CB0A7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0738-B4F2-484D-93DF-6A0F664E0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04" y="188640"/>
            <a:ext cx="7167608" cy="943346"/>
          </a:xfrm>
        </p:spPr>
        <p:txBody>
          <a:bodyPr/>
          <a:lstStyle>
            <a:lvl1pPr>
              <a:defRPr b="0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4" y="1340768"/>
            <a:ext cx="8718591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69FC79-36B4-4A29-AFBA-4083DF95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F21AAB-34B5-4A42-800C-87297632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085B3D-7426-4FBF-852C-B30F3B92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DE951-EFBB-4584-A23A-DE87E4B66212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65766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705" y="1364138"/>
            <a:ext cx="8718590" cy="2449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4005064"/>
            <a:ext cx="8718590" cy="2160240"/>
          </a:xfrm>
        </p:spPr>
        <p:txBody>
          <a:bodyPr rtlCol="0">
            <a:normAutofit/>
          </a:bodyPr>
          <a:lstStyle>
            <a:lvl1pPr algn="l"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0B6B5E5-3D84-4958-A34A-B0F10EC6FF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21E3BEA-23B2-4A8E-BF0A-8F14251C3D3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B68EFD83-4CC3-46B5-94E5-322E7C88819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0FB1147-F8A8-4A33-96DA-13EEAEAE116B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16294405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3807" y="1370608"/>
            <a:ext cx="6087487" cy="4866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12705" y="1366092"/>
            <a:ext cx="2413992" cy="4866703"/>
          </a:xfrm>
        </p:spPr>
        <p:txBody>
          <a:bodyPr rtlCol="0">
            <a:normAutofit/>
          </a:bodyPr>
          <a:lstStyle>
            <a:lvl1pPr algn="l"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E4F4264-B814-466E-9EDC-6748CEB4995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BAEAF3E-2A02-4F79-98DD-D0C8F65ED3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0298647E-29AE-4C56-B26F-58D02EEBA3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BC8BB1D-D434-4B98-8E20-79F71D8B759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28650627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5" y="1340768"/>
            <a:ext cx="4258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1599" y="1340768"/>
            <a:ext cx="425969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2132856"/>
            <a:ext cx="4258800" cy="4104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599" y="2132856"/>
            <a:ext cx="4259695" cy="4104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6D4543C-8788-4F79-9A4B-88FF21C27B1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D7DB3C9-2710-4257-AF87-0EE566DA48D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0C768D6-6CD1-4046-A31A-627CF3ACE0D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775C5EF-9913-42C8-BFB5-65BD9B88D0C9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8420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212705" y="188640"/>
            <a:ext cx="7167607" cy="9433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212705" y="1340768"/>
            <a:ext cx="42588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671600" y="1340768"/>
            <a:ext cx="42588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9A29D97-D09C-471C-AEB8-46A82984710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C41A823-1C65-4580-920F-4DE2F12BBA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6D1EBB5-E3DC-413C-9985-634A41CDF5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79C20ED-9EF3-470A-852B-D3C6C594D973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3954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8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xmlns="" id="{B6787E9D-B191-4C3D-B7F4-B176F89578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178926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893AFDD7-AE63-41FF-8FB2-A4566BC4D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2725" y="188913"/>
            <a:ext cx="71675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8F87AB22-48AE-4B5D-920D-94EAEE4EAE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2725" y="1320800"/>
            <a:ext cx="8718550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6CCF03-679A-4375-80AB-4687CE1C6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27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16-Aug-16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6DF722-BB7A-41B3-938F-E2DFE5550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/>
              <a:t>S. Avasthi NE203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C23CE4-E82F-4B8E-8FD9-35B711F92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976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55C1AB2-D1D2-48EA-9DDA-2CF4C94171D7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60" r:id="rId7"/>
  </p:sldLayoutIdLst>
  <p:hf hdr="0"/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 kern="1200">
          <a:solidFill>
            <a:srgbClr val="58595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500">
          <a:solidFill>
            <a:srgbClr val="58595B"/>
          </a:solidFill>
          <a:latin typeface="Calibri" panose="020F0502020204030204" pitchFamily="34" charset="0"/>
        </a:defRPr>
      </a:lvl9pPr>
    </p:titleStyle>
    <p:bodyStyle>
      <a:lvl1pPr marL="263525" indent="-263525" algn="l" defTabSz="457200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b="1" kern="1200">
          <a:solidFill>
            <a:srgbClr val="58595B"/>
          </a:solidFill>
          <a:latin typeface="Calibri"/>
          <a:ea typeface="Calibri" panose="020F0502020204030204" pitchFamily="34" charset="0"/>
          <a:cs typeface="Calibri"/>
        </a:defRPr>
      </a:lvl1pPr>
      <a:lvl2pPr marL="536575" indent="-2730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b="1" kern="1200">
          <a:solidFill>
            <a:srgbClr val="58595B"/>
          </a:solidFill>
          <a:latin typeface="Calibri"/>
          <a:ea typeface="Calibri" panose="020F0502020204030204" pitchFamily="34" charset="0"/>
          <a:cs typeface="Calibri"/>
        </a:defRPr>
      </a:lvl2pPr>
      <a:lvl3pPr marL="809625" indent="-2730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8595B"/>
          </a:solidFill>
          <a:latin typeface="Calibri"/>
          <a:ea typeface="Calibri" panose="020F0502020204030204" pitchFamily="34" charset="0"/>
          <a:cs typeface="Calibri"/>
        </a:defRPr>
      </a:lvl3pPr>
      <a:lvl4pPr marL="1074738" indent="-265113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8595B"/>
          </a:solidFill>
          <a:latin typeface="Calibri"/>
          <a:ea typeface="Calibri" panose="020F0502020204030204" pitchFamily="34" charset="0"/>
          <a:cs typeface="Calibri"/>
        </a:defRPr>
      </a:lvl4pPr>
      <a:lvl5pPr marL="1346200" indent="-271463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8595B"/>
          </a:solidFill>
          <a:latin typeface="Calibri"/>
          <a:ea typeface="Calibri" panose="020F0502020204030204" pitchFamily="34" charset="0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>
            <a:extLst>
              <a:ext uri="{FF2B5EF4-FFF2-40B4-BE49-F238E27FC236}">
                <a16:creationId xmlns:a16="http://schemas.microsoft.com/office/drawing/2014/main" xmlns="" id="{A2266255-5883-4040-9423-8EDEABA6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63" y="2565400"/>
            <a:ext cx="7970837" cy="2522538"/>
          </a:xfrm>
        </p:spPr>
        <p:txBody>
          <a:bodyPr/>
          <a:lstStyle/>
          <a:p>
            <a:pPr eaLnBrk="1" hangingPunct="1"/>
            <a:r>
              <a:rPr lang="en-US" altLang="en-US" sz="5400" b="1"/>
              <a:t>Wet Etch Bay</a:t>
            </a:r>
            <a:endParaRPr lang="en-IN" altLang="en-U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CBCE313C-63C0-4A8E-8563-2E74DF28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153"/>
            <a:ext cx="3525838" cy="433388"/>
          </a:xfrm>
        </p:spPr>
        <p:txBody>
          <a:bodyPr/>
          <a:lstStyle/>
          <a:p>
            <a:pPr eaLnBrk="1" hangingPunct="1"/>
            <a:r>
              <a:rPr lang="en-I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Oxide etch using 6:1 BOE</a:t>
            </a:r>
          </a:p>
        </p:txBody>
      </p:sp>
      <p:sp>
        <p:nvSpPr>
          <p:cNvPr id="5123" name="TextBox 2">
            <a:extLst>
              <a:ext uri="{FF2B5EF4-FFF2-40B4-BE49-F238E27FC236}">
                <a16:creationId xmlns="" xmlns:a16="http://schemas.microsoft.com/office/drawing/2014/main" id="{3BA6D502-8D97-41F4-8E02-A65E4416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588" y="1706563"/>
            <a:ext cx="1585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IN" altLang="en-US" sz="1200"/>
              <a:t>Etchant : 6 : 1 :: NH</a:t>
            </a:r>
            <a:r>
              <a:rPr lang="en-IN" altLang="en-US" sz="1200" baseline="-25000"/>
              <a:t>4</a:t>
            </a:r>
            <a:r>
              <a:rPr lang="en-IN" altLang="en-US" sz="1200"/>
              <a:t>F : HF (In house Prepared BOE)</a:t>
            </a:r>
          </a:p>
        </p:txBody>
      </p:sp>
      <p:sp>
        <p:nvSpPr>
          <p:cNvPr id="5124" name="Title 1">
            <a:extLst>
              <a:ext uri="{FF2B5EF4-FFF2-40B4-BE49-F238E27FC236}">
                <a16:creationId xmlns="" xmlns:a16="http://schemas.microsoft.com/office/drawing/2014/main" id="{F6AD152A-9C1F-4CA5-B505-288FE4B3787B}"/>
              </a:ext>
            </a:extLst>
          </p:cNvPr>
          <p:cNvSpPr txBox="1">
            <a:spLocks/>
          </p:cNvSpPr>
          <p:nvPr/>
        </p:nvSpPr>
        <p:spPr bwMode="auto">
          <a:xfrm>
            <a:off x="0" y="3673475"/>
            <a:ext cx="3149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IN" altLang="en-US" sz="2000">
                <a:solidFill>
                  <a:srgbClr val="5859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 (13:2) monitoring chart</a:t>
            </a:r>
          </a:p>
        </p:txBody>
      </p:sp>
      <p:sp>
        <p:nvSpPr>
          <p:cNvPr id="5125" name="TextBox 5">
            <a:extLst>
              <a:ext uri="{FF2B5EF4-FFF2-40B4-BE49-F238E27FC236}">
                <a16:creationId xmlns="" xmlns:a16="http://schemas.microsoft.com/office/drawing/2014/main" id="{B87260A6-3252-4875-A771-BAAA455F9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588" y="4664075"/>
            <a:ext cx="1585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IN" altLang="en-US" sz="1200" dirty="0"/>
              <a:t>New Bottle opened on </a:t>
            </a:r>
          </a:p>
          <a:p>
            <a:pPr eaLnBrk="1" hangingPunct="1"/>
            <a:r>
              <a:rPr lang="en-IN" altLang="en-US" sz="1200" dirty="0" smtClean="0"/>
              <a:t>Oct 10</a:t>
            </a:r>
            <a:r>
              <a:rPr lang="en-US" altLang="en-US" sz="1200" dirty="0" smtClean="0"/>
              <a:t>, 24</a:t>
            </a:r>
            <a:endParaRPr lang="en-IN" altLang="en-US" sz="1200" dirty="0"/>
          </a:p>
        </p:txBody>
      </p:sp>
      <p:sp>
        <p:nvSpPr>
          <p:cNvPr id="5126" name="Rectangle 2">
            <a:extLst>
              <a:ext uri="{FF2B5EF4-FFF2-40B4-BE49-F238E27FC236}">
                <a16:creationId xmlns="" xmlns:a16="http://schemas.microsoft.com/office/drawing/2014/main" id="{9E1156C6-8E74-4B99-A7E9-5A9E395D6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5643563"/>
            <a:ext cx="14652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IN" altLang="en-US" sz="1200">
                <a:solidFill>
                  <a:srgbClr val="000000"/>
                </a:solidFill>
              </a:rPr>
              <a:t>LOT No.</a:t>
            </a:r>
            <a:r>
              <a:rPr lang="en-IN" altLang="en-US" sz="1200"/>
              <a:t> </a:t>
            </a:r>
            <a:r>
              <a:rPr lang="en-IN" altLang="en-US" sz="1200">
                <a:solidFill>
                  <a:srgbClr val="000000"/>
                </a:solidFill>
              </a:rPr>
              <a:t>206AP6311</a:t>
            </a:r>
            <a:r>
              <a:rPr lang="en-IN" altLang="en-US" sz="1200"/>
              <a:t>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1" y="4152900"/>
          <a:ext cx="6115049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293365" y="1451012"/>
          <a:ext cx="5650235" cy="213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1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>
            <a:extLst>
              <a:ext uri="{FF2B5EF4-FFF2-40B4-BE49-F238E27FC236}">
                <a16:creationId xmlns="" xmlns:a16="http://schemas.microsoft.com/office/drawing/2014/main" id="{F8CF51DA-AFE9-4DED-BD62-48FC8E3F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913188"/>
            <a:ext cx="611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IN" altLang="en-US" sz="1200" dirty="0"/>
              <a:t>Etchant : 19 : 1 : 4 :: H</a:t>
            </a:r>
            <a:r>
              <a:rPr lang="en-IN" altLang="en-US" sz="1200" baseline="-25000" dirty="0"/>
              <a:t>3</a:t>
            </a:r>
            <a:r>
              <a:rPr lang="en-IN" altLang="en-US" sz="1200" dirty="0"/>
              <a:t>PO</a:t>
            </a:r>
            <a:r>
              <a:rPr lang="en-IN" altLang="en-US" sz="1200" baseline="-25000" dirty="0"/>
              <a:t>4</a:t>
            </a:r>
            <a:r>
              <a:rPr lang="en-IN" altLang="en-US" sz="1200" dirty="0"/>
              <a:t> : HNO</a:t>
            </a:r>
            <a:r>
              <a:rPr lang="en-IN" altLang="en-US" sz="1200" baseline="-25000" dirty="0"/>
              <a:t>3</a:t>
            </a:r>
            <a:r>
              <a:rPr lang="en-IN" altLang="en-US" sz="1200" dirty="0"/>
              <a:t> : H</a:t>
            </a:r>
            <a:r>
              <a:rPr lang="en-IN" altLang="en-US" sz="1200" baseline="-25000" dirty="0"/>
              <a:t>2</a:t>
            </a:r>
            <a:r>
              <a:rPr lang="en-IN" altLang="en-US" sz="1200" dirty="0"/>
              <a:t>O</a:t>
            </a:r>
          </a:p>
          <a:p>
            <a:pPr eaLnBrk="1" hangingPunct="1"/>
            <a:r>
              <a:rPr lang="en-IN" altLang="en-US" sz="1200" dirty="0"/>
              <a:t>Temperature : RT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="" xmlns:a16="http://schemas.microsoft.com/office/drawing/2014/main" id="{E1466401-19C1-4245-81E8-35F0AFC10FEE}"/>
              </a:ext>
            </a:extLst>
          </p:cNvPr>
          <p:cNvSpPr txBox="1"/>
          <p:nvPr/>
        </p:nvSpPr>
        <p:spPr>
          <a:xfrm>
            <a:off x="4400550" y="3754438"/>
            <a:ext cx="3795713" cy="288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New bottle of potassium Iodide is opened on  11 march 2017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="" xmlns:a16="http://schemas.microsoft.com/office/drawing/2014/main" id="{39380A26-50A9-4F8D-91B4-DF3A2130F8C6}"/>
              </a:ext>
            </a:extLst>
          </p:cNvPr>
          <p:cNvSpPr txBox="1"/>
          <p:nvPr/>
        </p:nvSpPr>
        <p:spPr>
          <a:xfrm>
            <a:off x="4400550" y="4057740"/>
            <a:ext cx="3436280" cy="292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/>
              <a:t>New bottle of Iodine is opened on  20 september 2016</a:t>
            </a:r>
          </a:p>
        </p:txBody>
      </p:sp>
      <p:sp>
        <p:nvSpPr>
          <p:cNvPr id="6151" name="Title 1">
            <a:extLst>
              <a:ext uri="{FF2B5EF4-FFF2-40B4-BE49-F238E27FC236}">
                <a16:creationId xmlns="" xmlns:a16="http://schemas.microsoft.com/office/drawing/2014/main" id="{2F0A683B-1448-4D4C-A438-37053006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14363"/>
            <a:ext cx="3525837" cy="433387"/>
          </a:xfrm>
        </p:spPr>
        <p:txBody>
          <a:bodyPr/>
          <a:lstStyle/>
          <a:p>
            <a:pPr eaLnBrk="1" hangingPunct="1"/>
            <a:r>
              <a:rPr lang="en-I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Metal Etch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169322" y="4406630"/>
          <a:ext cx="3848201" cy="2325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260126"/>
              </p:ext>
            </p:extLst>
          </p:nvPr>
        </p:nvGraphicFramePr>
        <p:xfrm>
          <a:off x="448258" y="1424693"/>
          <a:ext cx="3569265" cy="2103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312030"/>
              </p:ext>
            </p:extLst>
          </p:nvPr>
        </p:nvGraphicFramePr>
        <p:xfrm>
          <a:off x="4644782" y="4389528"/>
          <a:ext cx="4213468" cy="234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959603"/>
              </p:ext>
            </p:extLst>
          </p:nvPr>
        </p:nvGraphicFramePr>
        <p:xfrm>
          <a:off x="4644782" y="1372352"/>
          <a:ext cx="4213468" cy="218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06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CD116483-DD6C-4369-9D2A-74F79446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50" y="409575"/>
            <a:ext cx="7167563" cy="942975"/>
          </a:xfrm>
        </p:spPr>
        <p:txBody>
          <a:bodyPr/>
          <a:lstStyle/>
          <a:p>
            <a:r>
              <a:rPr lang="en-I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IN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Water Resistivity At Wet Etch Bay</a:t>
            </a:r>
            <a:br>
              <a:rPr lang="en-IN" altLang="en-US" sz="200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021439"/>
              </p:ext>
            </p:extLst>
          </p:nvPr>
        </p:nvGraphicFramePr>
        <p:xfrm>
          <a:off x="234950" y="1492768"/>
          <a:ext cx="9132017" cy="5190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6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CeNSE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CeNSE_Grey" id="{B36CEBBD-BAFC-4EC9-95FA-1695A6F588A3}" vid="{C8F83F29-6D47-465B-A1B4-B5C01DDCEF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CeNSE PPT template</Template>
  <TotalTime>2694</TotalTime>
  <Words>148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NewCeNSE_Grey</vt:lpstr>
      <vt:lpstr>Wet Etch Bay</vt:lpstr>
      <vt:lpstr>Oxide etch using 6:1 BOE</vt:lpstr>
      <vt:lpstr>Metal Etch</vt:lpstr>
      <vt:lpstr>DI Water Resistivity At Wet Etch Bay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Oxide etch using 6:1 BOE</dc:title>
  <dc:creator>Deepa</dc:creator>
  <cp:lastModifiedBy>Deepa</cp:lastModifiedBy>
  <cp:revision>171</cp:revision>
  <dcterms:created xsi:type="dcterms:W3CDTF">2018-01-08T12:17:52Z</dcterms:created>
  <dcterms:modified xsi:type="dcterms:W3CDTF">2018-11-08T04:24:15Z</dcterms:modified>
</cp:coreProperties>
</file>